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24"/>
  </p:notesMasterIdLst>
  <p:handoutMasterIdLst>
    <p:handoutMasterId r:id="rId25"/>
  </p:handoutMasterIdLst>
  <p:sldIdLst>
    <p:sldId id="263" r:id="rId2"/>
    <p:sldId id="280" r:id="rId3"/>
    <p:sldId id="282" r:id="rId4"/>
    <p:sldId id="299" r:id="rId5"/>
    <p:sldId id="297" r:id="rId6"/>
    <p:sldId id="290" r:id="rId7"/>
    <p:sldId id="298" r:id="rId8"/>
    <p:sldId id="296" r:id="rId9"/>
    <p:sldId id="293" r:id="rId10"/>
    <p:sldId id="295" r:id="rId11"/>
    <p:sldId id="294" r:id="rId12"/>
    <p:sldId id="289" r:id="rId13"/>
    <p:sldId id="286" r:id="rId14"/>
    <p:sldId id="287" r:id="rId15"/>
    <p:sldId id="288" r:id="rId16"/>
    <p:sldId id="291" r:id="rId17"/>
    <p:sldId id="283" r:id="rId18"/>
    <p:sldId id="284" r:id="rId19"/>
    <p:sldId id="292" r:id="rId20"/>
    <p:sldId id="285" r:id="rId21"/>
    <p:sldId id="300" r:id="rId22"/>
    <p:sldId id="281"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21C"/>
    <a:srgbClr val="FFFFFF"/>
    <a:srgbClr val="EA161F"/>
    <a:srgbClr val="999999"/>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6" autoAdjust="0"/>
    <p:restoredTop sz="71531" autoAdjust="0"/>
  </p:normalViewPr>
  <p:slideViewPr>
    <p:cSldViewPr showGuides="1">
      <p:cViewPr varScale="1">
        <p:scale>
          <a:sx n="70" d="100"/>
          <a:sy n="70" d="100"/>
        </p:scale>
        <p:origin x="1572" y="72"/>
      </p:cViewPr>
      <p:guideLst/>
    </p:cSldViewPr>
  </p:slideViewPr>
  <p:outlineViewPr>
    <p:cViewPr>
      <p:scale>
        <a:sx n="33" d="100"/>
        <a:sy n="33" d="100"/>
      </p:scale>
      <p:origin x="0" y="-2634"/>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dirty="0"/>
              <a:t>Kopfzeilentext</a:t>
            </a:r>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12.11.2023</a:t>
            </a:fld>
            <a:endParaRPr lang="de-CH" sz="900" dirty="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dirty="0"/>
              <a:t>Fusszeilentext</a:t>
            </a:r>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dirty="0"/>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12.11.2023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dirty="0"/>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868792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165984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Regionaler Richtplan</a:t>
            </a:r>
            <a:r>
              <a:rPr lang="de-CH" baseline="0" dirty="0"/>
              <a:t> Windenergie der Regionalkonferenz Bern-Mittelland genehmigt am 30. November 2016</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43516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349319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184774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78902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417022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Gemäss Konzept Windenergie des Bundes beträgt der Beitrag des Kantons Bern</a:t>
            </a:r>
            <a:r>
              <a:rPr lang="de-CH" baseline="0" dirty="0"/>
              <a:t> an den Ausbau der Windenergieproduktion bis 2050 jährlich 570 bis 1170 GWh. Die momentane Produktion des realisierten Windparks in der Region Jura bernois (Mont Crosin mit 16 Windkraftanlagen)  beträgt ca. 80 GWh pro Jahr (Angaben Bundesamt für Energie und Betreiber).</a:t>
            </a:r>
          </a:p>
          <a:p>
            <a:endParaRPr lang="de-CH" baseline="0" dirty="0"/>
          </a:p>
          <a:p>
            <a:r>
              <a:rPr lang="de-CH" baseline="0" dirty="0"/>
              <a:t>Die Festlegung der Windenergiegebiete in den regionalen Richtplanung ist noch lückenhaft und genügt bei weitem nicht, um die Zielvorgaben des Bundes zu erreichen.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3747833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baseline="0" dirty="0"/>
              <a:t>Die Festlegung der Windenergiegebiete in den regionalen Richtplanung ist noch lückenhaft und genügt bei weitem nicht, um die Zielvorgaben des Bundes zu erreichen:</a:t>
            </a:r>
          </a:p>
          <a:p>
            <a:endParaRPr lang="de-CH" dirty="0"/>
          </a:p>
          <a:p>
            <a:pPr lvl="1"/>
            <a:r>
              <a:rPr lang="de-CH" dirty="0"/>
              <a:t>Jb: </a:t>
            </a:r>
            <a:r>
              <a:rPr lang="de-CH" b="1" dirty="0"/>
              <a:t>2.1a Montagne du Droit </a:t>
            </a:r>
            <a:r>
              <a:rPr lang="de-CH" dirty="0"/>
              <a:t>(Mont Croisin/Soleil), </a:t>
            </a:r>
            <a:r>
              <a:rPr lang="de-CH" b="1" dirty="0"/>
              <a:t>2.1 b Jeanbrenin </a:t>
            </a:r>
            <a:r>
              <a:rPr lang="de-CH" dirty="0"/>
              <a:t>(Corgémont, Cortébert, Courtelary), </a:t>
            </a:r>
            <a:r>
              <a:rPr lang="de-CH" b="1" dirty="0"/>
              <a:t>2.2 Montagne de Tramelan - Montbautier </a:t>
            </a:r>
            <a:r>
              <a:rPr lang="de-CH" dirty="0"/>
              <a:t>(Tramelan, Saicourt), </a:t>
            </a:r>
            <a:r>
              <a:rPr lang="de-CH" b="1" dirty="0"/>
              <a:t>2.4 Montoz - Pré Richard </a:t>
            </a:r>
            <a:r>
              <a:rPr lang="de-CH" dirty="0"/>
              <a:t>(Court, Grenchenberg SO) </a:t>
            </a:r>
            <a:r>
              <a:rPr lang="de-CH" b="1" dirty="0"/>
              <a:t>2.5 Quatre Bornes </a:t>
            </a:r>
            <a:r>
              <a:rPr lang="de-CH" dirty="0"/>
              <a:t>(Sonvilier, Val-de-Ruz NE), </a:t>
            </a:r>
            <a:r>
              <a:rPr lang="de-CH" b="1" dirty="0">
                <a:solidFill>
                  <a:schemeClr val="bg1">
                    <a:lumMod val="65000"/>
                  </a:schemeClr>
                </a:solidFill>
              </a:rPr>
              <a:t>2.6. Cerniers de Rebévelier </a:t>
            </a:r>
            <a:r>
              <a:rPr lang="de-CH" dirty="0">
                <a:solidFill>
                  <a:schemeClr val="bg1">
                    <a:lumMod val="65000"/>
                  </a:schemeClr>
                </a:solidFill>
              </a:rPr>
              <a:t>– Béroie (Rebévelier, Petit-Val, Saicourt) VO</a:t>
            </a:r>
            <a:r>
              <a:rPr lang="de-CH" dirty="0"/>
              <a:t>, </a:t>
            </a:r>
            <a:r>
              <a:rPr lang="de-CH" b="1" dirty="0"/>
              <a:t>2.7 Montagne de Romont </a:t>
            </a:r>
            <a:r>
              <a:rPr lang="de-CH" dirty="0"/>
              <a:t>(Romont, Granges) </a:t>
            </a:r>
            <a:r>
              <a:rPr lang="de-CH" b="1" dirty="0"/>
              <a:t>2.8 Mont Sujet </a:t>
            </a:r>
            <a:r>
              <a:rPr lang="de-CH" dirty="0"/>
              <a:t>(Plateau de Diesse)</a:t>
            </a:r>
          </a:p>
          <a:p>
            <a:pPr lvl="1"/>
            <a:r>
              <a:rPr lang="de-CH" dirty="0"/>
              <a:t>sbb: Die regionale Planung mit 4 Windenergiegebieten wurde Herbst 2023 vom AGR vorgeprüft.</a:t>
            </a:r>
          </a:p>
          <a:p>
            <a:pPr lvl="1"/>
            <a:r>
              <a:rPr lang="de-CH" baseline="0" dirty="0"/>
              <a:t>Oberaargau: </a:t>
            </a:r>
            <a:r>
              <a:rPr lang="de-CH" b="1" baseline="0" dirty="0"/>
              <a:t>Eriswil</a:t>
            </a:r>
            <a:r>
              <a:rPr lang="de-CH" baseline="0" dirty="0"/>
              <a:t> (Eriswil), </a:t>
            </a:r>
            <a:r>
              <a:rPr lang="de-CH" b="1" u="sng" baseline="0" dirty="0"/>
              <a:t>Wynigen-Berge/Eich</a:t>
            </a:r>
            <a:r>
              <a:rPr lang="de-CH" dirty="0"/>
              <a:t> (Affoltern, Dürrenroth, Heimiswil, Wynigen, Oeschenbach, Walterswil)</a:t>
            </a:r>
            <a:endParaRPr lang="de-CH" baseline="0" dirty="0"/>
          </a:p>
          <a:p>
            <a:pPr lvl="1"/>
            <a:r>
              <a:rPr lang="de-CH" dirty="0"/>
              <a:t>Emmental: </a:t>
            </a:r>
            <a:r>
              <a:rPr lang="de-CH" b="1" u="sng" dirty="0"/>
              <a:t>Vechigen</a:t>
            </a:r>
            <a:r>
              <a:rPr lang="de-CH" dirty="0"/>
              <a:t> (Hasle bei Burgdorf, Oberburg, Vechigen, Walkringen), </a:t>
            </a:r>
            <a:r>
              <a:rPr lang="de-CH" b="1" dirty="0"/>
              <a:t>Schonegg</a:t>
            </a:r>
            <a:r>
              <a:rPr lang="de-CH" dirty="0"/>
              <a:t> (Dürrenroth, Sumiswald), </a:t>
            </a:r>
            <a:r>
              <a:rPr lang="de-CH" b="1" dirty="0"/>
              <a:t>Surmettlen / Gyrsgrat </a:t>
            </a:r>
            <a:r>
              <a:rPr lang="de-CH" dirty="0"/>
              <a:t>(Eggiwil, Trubschachen), </a:t>
            </a:r>
            <a:r>
              <a:rPr lang="de-CH" b="1" u="sng" dirty="0"/>
              <a:t>Wynigen-Berge/Eich</a:t>
            </a:r>
            <a:r>
              <a:rPr lang="de-CH" dirty="0"/>
              <a:t> (Affoltern, Dürrenroth, Heimiswil, Wynigen, Oeschenbach, Walterswil)</a:t>
            </a:r>
          </a:p>
          <a:p>
            <a:pPr lvl="1"/>
            <a:r>
              <a:rPr lang="de-CH" baseline="0" dirty="0"/>
              <a:t>Bern</a:t>
            </a:r>
            <a:r>
              <a:rPr lang="de-CH" dirty="0"/>
              <a:t>-Mittelland: </a:t>
            </a:r>
            <a:r>
              <a:rPr lang="de-CH" b="1" u="sng" dirty="0"/>
              <a:t>R1 Vechigen </a:t>
            </a:r>
            <a:r>
              <a:rPr lang="de-CH" dirty="0"/>
              <a:t>(Hasle bei Burgdorf, Oberburg,Vechigen, Walkringen), </a:t>
            </a:r>
            <a:r>
              <a:rPr lang="de-CH" b="1" dirty="0"/>
              <a:t>R2 Stockere-Mauss-Rosshäusern </a:t>
            </a:r>
            <a:r>
              <a:rPr lang="de-CH" dirty="0"/>
              <a:t>(Mühleberg, Neuenegg), </a:t>
            </a:r>
            <a:r>
              <a:rPr lang="de-CH" b="1" dirty="0">
                <a:solidFill>
                  <a:schemeClr val="bg1">
                    <a:lumMod val="65000"/>
                  </a:schemeClr>
                </a:solidFill>
              </a:rPr>
              <a:t>R3 Murzelen </a:t>
            </a:r>
            <a:r>
              <a:rPr lang="de-CH" dirty="0">
                <a:solidFill>
                  <a:schemeClr val="bg1">
                    <a:lumMod val="65000"/>
                  </a:schemeClr>
                </a:solidFill>
              </a:rPr>
              <a:t>(Wohlen) VO</a:t>
            </a:r>
            <a:r>
              <a:rPr lang="de-CH" dirty="0"/>
              <a:t>, </a:t>
            </a:r>
            <a:r>
              <a:rPr lang="de-CH" b="1" dirty="0"/>
              <a:t>R4 Lindechwald-Kohlholz </a:t>
            </a:r>
            <a:r>
              <a:rPr lang="de-CH" dirty="0"/>
              <a:t>(Diemerswil, Kirchlindach, Meikirch, Münchenbuchsee), </a:t>
            </a:r>
            <a:r>
              <a:rPr lang="de-CH" b="1" dirty="0">
                <a:solidFill>
                  <a:schemeClr val="bg1">
                    <a:lumMod val="65000"/>
                  </a:schemeClr>
                </a:solidFill>
              </a:rPr>
              <a:t>R5 Gibelegg-Würze </a:t>
            </a:r>
            <a:r>
              <a:rPr lang="de-CH" dirty="0">
                <a:solidFill>
                  <a:schemeClr val="bg1">
                    <a:lumMod val="65000"/>
                  </a:schemeClr>
                </a:solidFill>
              </a:rPr>
              <a:t>(Riggisberg) VO, </a:t>
            </a:r>
            <a:r>
              <a:rPr lang="de-CH" b="1" dirty="0">
                <a:solidFill>
                  <a:schemeClr val="bg1">
                    <a:lumMod val="65000"/>
                  </a:schemeClr>
                </a:solidFill>
              </a:rPr>
              <a:t>R6 Belpberg </a:t>
            </a:r>
            <a:r>
              <a:rPr lang="de-CH" dirty="0">
                <a:solidFill>
                  <a:schemeClr val="bg1">
                    <a:lumMod val="65000"/>
                  </a:schemeClr>
                </a:solidFill>
              </a:rPr>
              <a:t>(Belp, Gerzensee) VO</a:t>
            </a:r>
            <a:r>
              <a:rPr lang="de-CH" dirty="0"/>
              <a:t>, </a:t>
            </a:r>
            <a:r>
              <a:rPr lang="de-CH" b="1" u="sng" dirty="0"/>
              <a:t>R1 Schafegg-Heimenschwand</a:t>
            </a:r>
            <a:r>
              <a:rPr lang="de-CH" b="1" dirty="0"/>
              <a:t> </a:t>
            </a:r>
            <a:r>
              <a:rPr lang="de-CH" dirty="0"/>
              <a:t>(Buchholterberg)</a:t>
            </a:r>
            <a:endParaRPr lang="de-CH" baseline="0" dirty="0"/>
          </a:p>
          <a:p>
            <a:pPr lvl="1"/>
            <a:r>
              <a:rPr lang="de-CH" dirty="0"/>
              <a:t>Entwicklungsraum Thun: </a:t>
            </a:r>
            <a:r>
              <a:rPr lang="de-CH" b="1" u="sng" dirty="0"/>
              <a:t>R1 Schafegg-Heimenschwand </a:t>
            </a:r>
            <a:r>
              <a:rPr lang="de-CH" dirty="0"/>
              <a:t>(Buchholterberg), </a:t>
            </a:r>
            <a:r>
              <a:rPr lang="de-CH" b="1" dirty="0">
                <a:solidFill>
                  <a:schemeClr val="bg1">
                    <a:lumMod val="65000"/>
                  </a:schemeClr>
                </a:solidFill>
              </a:rPr>
              <a:t>R2 Fahrni </a:t>
            </a:r>
            <a:r>
              <a:rPr lang="de-CH" dirty="0">
                <a:solidFill>
                  <a:schemeClr val="bg1">
                    <a:lumMod val="65000"/>
                  </a:schemeClr>
                </a:solidFill>
              </a:rPr>
              <a:t>(Buchholterberg, Unterlangenegg, Steffisburg) VO</a:t>
            </a:r>
            <a:r>
              <a:rPr lang="de-CH" dirty="0"/>
              <a:t>, </a:t>
            </a:r>
            <a:r>
              <a:rPr lang="de-CH" b="1" dirty="0"/>
              <a:t>R3 Aussereriz / Fallenstutz / Honegg </a:t>
            </a:r>
            <a:r>
              <a:rPr lang="de-CH" dirty="0"/>
              <a:t>(Eriz, Oberlangenegg), </a:t>
            </a:r>
            <a:r>
              <a:rPr lang="de-CH" b="1" dirty="0">
                <a:solidFill>
                  <a:schemeClr val="bg1">
                    <a:lumMod val="65000"/>
                  </a:schemeClr>
                </a:solidFill>
              </a:rPr>
              <a:t>R4 Puntel </a:t>
            </a:r>
            <a:r>
              <a:rPr lang="de-CH" dirty="0">
                <a:solidFill>
                  <a:schemeClr val="bg1">
                    <a:lumMod val="65000"/>
                  </a:schemeClr>
                </a:solidFill>
              </a:rPr>
              <a:t>(Oberwil i.S.) ZE</a:t>
            </a:r>
          </a:p>
          <a:p>
            <a:pPr lvl="1"/>
            <a:r>
              <a:rPr lang="de-CH" dirty="0"/>
              <a:t>Oberland West: 0</a:t>
            </a:r>
          </a:p>
          <a:p>
            <a:pPr lvl="1"/>
            <a:r>
              <a:rPr lang="de-CH" dirty="0"/>
              <a:t>Oberland Ost: 0</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85586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19</a:t>
            </a:fld>
            <a:endParaRPr lang="de-CH" dirty="0"/>
          </a:p>
        </p:txBody>
      </p:sp>
    </p:spTree>
    <p:extLst>
      <p:ext uri="{BB962C8B-B14F-4D97-AF65-F5344CB8AC3E}">
        <p14:creationId xmlns:p14="http://schemas.microsoft.com/office/powerpoint/2010/main" val="2741457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268135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Richtplanung, behördenverbindlich: Kleiner Massstab, grösseres Gebiet (Schweiz, Kanton, Region). Gibt Richtung vor und ist behördenverbindlich. Besteht aus Richtplankarte, Richtplantext und Erläuterungsbericht.</a:t>
            </a:r>
          </a:p>
          <a:p>
            <a:r>
              <a:rPr lang="de-CH" dirty="0"/>
              <a:t>Nutzungsplanung: Grosser Massstab, definiert Nutzung im Detail und ist grundeigentümerverbindlich. Besteht aus Nutzungsplan, Baureglement und Erläuterungsbericht</a:t>
            </a:r>
          </a:p>
          <a:p>
            <a:r>
              <a:rPr lang="de-CH" dirty="0"/>
              <a:t>Überbauungsordnung: Auch Nutzungsplanung aber für spezielle Situationen (beispielsweise Wohnüberbauung mit schützenswerten Objekten) und Anlagen (beispielsweise Windenergieanlage). Besteht aus Überbauungsplan, Überbauungsvorschriften und Erläuterungsbericht.</a:t>
            </a:r>
          </a:p>
          <a:p>
            <a:r>
              <a:rPr lang="de-CH" dirty="0"/>
              <a:t>Baubewilligung: Ermöglicht Bauvorhaben. Besteht aus Bauplänen, Baugesuchsformularen und Technischem Bericht.</a:t>
            </a:r>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140198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953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Immer drei Teile,</a:t>
            </a:r>
            <a:r>
              <a:rPr lang="de-CH" baseline="0" dirty="0"/>
              <a:t> zwei davon verbindlich (Unterschriften) und einer erläuternd.</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369319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Gestützt auf das Energiegesetz gibt der Bund den Kantonen den Auftrag, in der kantonalen Richtplanung für die Nutzung der Windkraft geeignete Gebiete festzulegen. Im Kanton Bern basiert die Umsetzung dieser Planung auf einer Zusammenarbeit zwischen Kanton, Regionen und Gemeinden. Der Kanton bestimmt die Windenergieprüfräume und legt diese im kantonalen Richtplan fest. Darauf aufbauend bestimmen die Regionen im Rahmen der regionalen Richtplanungen Windenergiegebiete, welche dann wiederum in den kantonalen Richtplan aufgenommen werden. Die Gemeinden legen im Rahmen der kommunalen Nutzungsplanverfahren die Standorte der einzelnen Anlagen fest. Dies ermöglicht den Investoren die Realisierung von Windenergieanlagen. Anlagen bis zu einer Gesamthöhe von 30 m können ohne Planung im Baubewilligungsverfahren auch ausserhalb der Windenergieplanungen realisiert werden.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51450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Auf Stufe Kanton wurden in einem ersten Schritt Windenergieprüfräume ausgeschieden:</a:t>
            </a:r>
          </a:p>
          <a:p>
            <a:pPr marL="171450" indent="-171450">
              <a:buFont typeface="Arial" panose="020B0604020202020204" pitchFamily="34" charset="0"/>
              <a:buChar char="•"/>
            </a:pPr>
            <a:r>
              <a:rPr lang="de-CH" dirty="0"/>
              <a:t>Windverhältnisse</a:t>
            </a:r>
          </a:p>
          <a:p>
            <a:pPr marL="171450" indent="-171450">
              <a:buFont typeface="Arial" panose="020B0604020202020204" pitchFamily="34" charset="0"/>
              <a:buChar char="•"/>
            </a:pPr>
            <a:r>
              <a:rPr lang="de-CH" dirty="0"/>
              <a:t>Ausschluss Bundesinventar der Landschaften und Naturdenkmäler von nationaler Bedeutung BLN</a:t>
            </a:r>
          </a:p>
          <a:p>
            <a:pPr marL="171450" indent="-171450">
              <a:buFont typeface="Arial" panose="020B0604020202020204" pitchFamily="34" charset="0"/>
              <a:buChar char="•"/>
            </a:pPr>
            <a:r>
              <a:rPr lang="de-CH" dirty="0"/>
              <a:t>Ausschluss Bundesinventar der Moorlandschaften, Hoch- und Übergangsmoore und Flachmoore</a:t>
            </a:r>
          </a:p>
          <a:p>
            <a:pPr marL="171450" indent="-171450">
              <a:buFont typeface="Arial" panose="020B0604020202020204" pitchFamily="34" charset="0"/>
              <a:buChar char="•"/>
            </a:pPr>
            <a:r>
              <a:rPr lang="de-CH" dirty="0"/>
              <a:t>Kantonale Naturschutzgebiete</a:t>
            </a:r>
          </a:p>
          <a:p>
            <a:pPr marL="171450" indent="-171450">
              <a:buFont typeface="Arial" panose="020B0604020202020204" pitchFamily="34" charset="0"/>
              <a:buChar char="•"/>
            </a:pPr>
            <a:r>
              <a:rPr lang="de-CH" dirty="0"/>
              <a:t>Jagdbanngebiete</a:t>
            </a:r>
          </a:p>
          <a:p>
            <a:pPr marL="171450" indent="-171450">
              <a:buFont typeface="Arial" panose="020B0604020202020204" pitchFamily="34" charset="0"/>
              <a:buChar char="•"/>
            </a:pPr>
            <a:r>
              <a:rPr lang="de-CH" dirty="0"/>
              <a:t>Grundwasserschutzzonen S1, S2</a:t>
            </a:r>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363502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Regionaler Richtplan</a:t>
            </a:r>
            <a:r>
              <a:rPr lang="de-CH" baseline="0" dirty="0"/>
              <a:t> Windenergie der Regionalkonferenz Bern-Mittelland genehmigt am 30. November 2016</a:t>
            </a:r>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98978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89919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Gemäss Regionaler Richtplan Windenergie RKBM:</a:t>
            </a:r>
          </a:p>
          <a:p>
            <a:r>
              <a:rPr lang="de-CH" dirty="0"/>
              <a:t>Ausschlussgebiete:</a:t>
            </a:r>
          </a:p>
          <a:p>
            <a:r>
              <a:rPr lang="de-CH" dirty="0"/>
              <a:t>► Bauzonen (ohne Spezialzonen AA, GB, ILW, LWZ, ZMN), inkl. minimalem Puffer von 300 m</a:t>
            </a:r>
          </a:p>
          <a:p>
            <a:r>
              <a:rPr lang="de-CH" dirty="0"/>
              <a:t>► Bundesinventar der Amphibienlaichgebiete, inkl. Puffer von 10 m</a:t>
            </a:r>
          </a:p>
          <a:p>
            <a:r>
              <a:rPr lang="de-CH" dirty="0"/>
              <a:t>► Waldreservate, inkl. Puffer von 50 m</a:t>
            </a:r>
          </a:p>
          <a:p>
            <a:r>
              <a:rPr lang="de-CH" dirty="0"/>
              <a:t>Aufgrund der Festlegung der Vorbehaltskriterien wurden zusätzlich folgende Gebiete ausgeschlossen:</a:t>
            </a:r>
          </a:p>
          <a:p>
            <a:r>
              <a:rPr lang="de-CH" dirty="0"/>
              <a:t>► Gebiete, die weiter als 1 km mit einer neuen Strasse erschlossen werden müssten</a:t>
            </a:r>
          </a:p>
          <a:p>
            <a:r>
              <a:rPr lang="de-CH" dirty="0"/>
              <a:t>► Minimalpuffer von 500 m um geschützte Ortsbilder (ISOS)</a:t>
            </a:r>
          </a:p>
          <a:p>
            <a:r>
              <a:rPr lang="de-CH" dirty="0"/>
              <a:t>► Gebiete mit «Konfliktpotenzial sehr gross» von Brut- und Gastvögeln (gemäss Datensatz der Vogelwarte Sempach) </a:t>
            </a:r>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415892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a:t>Gemäss Regionaler Richtplan Windenergie RKBM:</a:t>
            </a:r>
          </a:p>
          <a:p>
            <a:r>
              <a:rPr lang="de-CH" dirty="0"/>
              <a:t>Sichtbarkeitsanalyse</a:t>
            </a:r>
          </a:p>
          <a:p>
            <a:r>
              <a:rPr lang="de-CH" dirty="0"/>
              <a:t>Im Rahmen der Analyse wurde in den regionalen Windenergiegebieten in Abhängigkeit von Windgeschwindigkeit und Mindestabständen eine Maximalzahl von WEA verteilt. Die Wahrnehmungsstärke einer WEA auf einen Betrachter nimmt mit zunehmender Distanz ab. Ab einer gewissen Entfernung gilt die visuelle Wirkung grundsätzlich als nicht mehr erheblich und ist damit vernachlässigbar. Die maximale Wirkdistanz ist abhängig von der Nabenhöhe und dem Rotordurchmesser und beträgt bei dem hier beispielhaftgewählten Turbinentyp (Nabenhöhe 125 m, Rotordurchmesser 115 m) rund 10 km. Das Gebiet wurde deshalb in insgesamt vier Distanzbereiche aufgeteilt und die Anzahl sichtbarer WEA mit den Gewichten der entsprechenden Bereiche multipliziert. Daraus konnte die Wirksamkeit der Windenergiegebiete auf die Umgebung abgeleitet werden.</a:t>
            </a:r>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358083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a:xfrm>
            <a:off x="9336360" y="332656"/>
            <a:ext cx="2088232" cy="108000"/>
          </a:xfrm>
        </p:spPr>
        <p:txBody>
          <a:bodyPr/>
          <a:lstStyle/>
          <a:p>
            <a:r>
              <a:rPr lang="de-CH" dirty="0"/>
              <a:t>2. November 2023</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8" name="Datumsplatzhalter 7"/>
          <p:cNvSpPr>
            <a:spLocks noGrp="1"/>
          </p:cNvSpPr>
          <p:nvPr>
            <p:ph type="dt" sz="half" idx="10"/>
          </p:nvPr>
        </p:nvSpPr>
        <p:spPr/>
        <p:txBody>
          <a:bodyPr/>
          <a:lstStyle/>
          <a:p>
            <a:r>
              <a:rPr lang="de-CH" dirty="0"/>
              <a:t>2. November 2023</a:t>
            </a:r>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3318625855"/>
      </p:ext>
    </p:extLst>
  </p:cSld>
  <p:clrMapOvr>
    <a:masterClrMapping/>
  </p:clrMapOvr>
  <p:extLst>
    <p:ext uri="{DCECCB84-F9BA-43D5-87BE-67443E8EF086}">
      <p15:sldGuideLst xmlns:p15="http://schemas.microsoft.com/office/powerpoint/2012/main">
        <p15:guide id="1" pos="39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8" name="Datumsplatzhalter 7"/>
          <p:cNvSpPr>
            <a:spLocks noGrp="1"/>
          </p:cNvSpPr>
          <p:nvPr>
            <p:ph type="dt" sz="half" idx="10"/>
          </p:nvPr>
        </p:nvSpPr>
        <p:spPr/>
        <p:txBody>
          <a:bodyPr/>
          <a:lstStyle/>
          <a:p>
            <a:r>
              <a:rPr lang="de-CH" dirty="0"/>
              <a:t>2. November 2023</a:t>
            </a:r>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a:t>
            </a:fld>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dirty="0"/>
              <a:t>Bild durch Klicken auf Symbol hinzufügen</a:t>
            </a:r>
            <a:endParaRPr lang="de-CH" dirty="0"/>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8" name="Datumsplatzhalter 7"/>
          <p:cNvSpPr>
            <a:spLocks noGrp="1"/>
          </p:cNvSpPr>
          <p:nvPr>
            <p:ph type="dt" sz="half" idx="10"/>
          </p:nvPr>
        </p:nvSpPr>
        <p:spPr/>
        <p:txBody>
          <a:bodyPr/>
          <a:lstStyle/>
          <a:p>
            <a:r>
              <a:rPr lang="de-CH" dirty="0"/>
              <a:t>2. November 2023</a:t>
            </a:r>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a:t>
            </a:fld>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dirty="0"/>
              <a:t>Bild durch Klicken auf Symbol hinzufügen</a:t>
            </a:r>
            <a:endParaRPr lang="de-CH" dirty="0"/>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r>
              <a:rPr lang="de-CH" dirty="0"/>
              <a:t>2. November 2023</a:t>
            </a:r>
          </a:p>
        </p:txBody>
      </p:sp>
      <p:sp>
        <p:nvSpPr>
          <p:cNvPr id="8" name="Fußzeilenplatzhalter 7"/>
          <p:cNvSpPr>
            <a:spLocks noGrp="1"/>
          </p:cNvSpPr>
          <p:nvPr>
            <p:ph type="ftr" sz="quarter" idx="11"/>
          </p:nvPr>
        </p:nvSpPr>
        <p:spPr/>
        <p:txBody>
          <a:bodyPr/>
          <a:lstStyle/>
          <a:p>
            <a:r>
              <a:rPr lang="de-CH" dirty="0"/>
              <a:t>Klassifizierung: intern / vertraulich / geheim</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dirty="0"/>
              <a:t>Bild durch Klicken auf Symbol hinzufügen</a:t>
            </a:r>
            <a:endParaRPr lang="de-CH" dirty="0"/>
          </a:p>
        </p:txBody>
      </p:sp>
    </p:spTree>
    <p:extLst>
      <p:ext uri="{BB962C8B-B14F-4D97-AF65-F5344CB8AC3E}">
        <p14:creationId xmlns:p14="http://schemas.microsoft.com/office/powerpoint/2010/main" val="245175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r>
              <a:rPr lang="de-CH" dirty="0"/>
              <a:t>2. November 2023</a:t>
            </a:r>
          </a:p>
        </p:txBody>
      </p:sp>
      <p:sp>
        <p:nvSpPr>
          <p:cNvPr id="7" name="Fußzeilenplatzhalter 6"/>
          <p:cNvSpPr>
            <a:spLocks noGrp="1"/>
          </p:cNvSpPr>
          <p:nvPr>
            <p:ph type="ftr" sz="quarter" idx="11"/>
          </p:nvPr>
        </p:nvSpPr>
        <p:spPr/>
        <p:txBody>
          <a:bodyPr/>
          <a:lstStyle/>
          <a:p>
            <a:r>
              <a:rPr lang="de-CH" dirty="0"/>
              <a:t>Klassifizierung: intern / vertraulich / geheim</a:t>
            </a:r>
          </a:p>
        </p:txBody>
      </p:sp>
      <p:sp>
        <p:nvSpPr>
          <p:cNvPr id="8" name="Foliennummernplatzhalter 7"/>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CH" dirty="0"/>
              <a:t>2. November 2023</a:t>
            </a:r>
          </a:p>
        </p:txBody>
      </p:sp>
      <p:sp>
        <p:nvSpPr>
          <p:cNvPr id="6" name="Fußzeilenplatzhalter 5"/>
          <p:cNvSpPr>
            <a:spLocks noGrp="1"/>
          </p:cNvSpPr>
          <p:nvPr>
            <p:ph type="ftr" sz="quarter" idx="11"/>
          </p:nvPr>
        </p:nvSpPr>
        <p:spPr/>
        <p:txBody>
          <a:bodyPr/>
          <a:lstStyle/>
          <a:p>
            <a:r>
              <a:rPr lang="de-CH" dirty="0"/>
              <a:t>Klassifizierung: intern / vertraulich / geheim</a:t>
            </a:r>
          </a:p>
        </p:txBody>
      </p:sp>
      <p:sp>
        <p:nvSpPr>
          <p:cNvPr id="7" name="Foliennummernplatzhalter 6"/>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hasCustomPrompt="1"/>
          </p:nvPr>
        </p:nvSpPr>
        <p:spPr>
          <a:xfrm>
            <a:off x="-240704" y="0"/>
            <a:ext cx="168696" cy="6858000"/>
          </a:xfrm>
          <a:solidFill>
            <a:srgbClr val="FFFFFF">
              <a:alpha val="69804"/>
            </a:srgbClr>
          </a:solidFill>
        </p:spPr>
        <p:txBody>
          <a:bodyPr vert="vert270" lIns="18000" rIns="18000" anchor="t"/>
          <a:lstStyle>
            <a:lvl1pPr algn="r">
              <a:defRPr sz="820">
                <a:solidFill>
                  <a:schemeClr val="bg2"/>
                </a:solidFill>
              </a:defRPr>
            </a:lvl1pPr>
          </a:lstStyle>
          <a:p>
            <a:pPr lvl="0"/>
            <a:r>
              <a:rPr lang="de-DE" dirty="0"/>
              <a:t>Helle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tx1"/>
                </a:solidFill>
              </a:defRPr>
            </a:lvl1pPr>
          </a:lstStyle>
          <a:p>
            <a:r>
              <a:rPr lang="de-CH" dirty="0"/>
              <a:t>2. November 2023</a:t>
            </a:r>
          </a:p>
        </p:txBody>
      </p:sp>
      <p:sp>
        <p:nvSpPr>
          <p:cNvPr id="9" name="Fußzeilenplatzhalter 8"/>
          <p:cNvSpPr>
            <a:spLocks noGrp="1"/>
          </p:cNvSpPr>
          <p:nvPr>
            <p:ph type="ftr" sz="quarter" idx="11"/>
          </p:nvPr>
        </p:nvSpPr>
        <p:spPr/>
        <p:txBody>
          <a:bodyPr/>
          <a:lstStyle>
            <a:lvl1pPr>
              <a:defRPr>
                <a:solidFill>
                  <a:schemeClr val="tx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442AD375-037F-43D0-B059-5172DA06796A}" type="slidenum">
              <a:rPr lang="de-CH" smtClean="0"/>
              <a:pPr/>
              <a:t>‹N°›</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Tree>
    <p:extLst>
      <p:ext uri="{BB962C8B-B14F-4D97-AF65-F5344CB8AC3E}">
        <p14:creationId xmlns:p14="http://schemas.microsoft.com/office/powerpoint/2010/main" val="10096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hasCustomPrompt="1"/>
          </p:nvPr>
        </p:nvSpPr>
        <p:spPr>
          <a:xfrm>
            <a:off x="-240704" y="0"/>
            <a:ext cx="168696" cy="6858000"/>
          </a:xfrm>
          <a:solidFill>
            <a:schemeClr val="accent1">
              <a:alpha val="69804"/>
            </a:schemeClr>
          </a:solidFill>
        </p:spPr>
        <p:txBody>
          <a:bodyPr vert="vert270" lIns="18000" rIns="18000" anchor="t"/>
          <a:lstStyle>
            <a:lvl1pPr algn="r">
              <a:defRPr sz="820">
                <a:solidFill>
                  <a:schemeClr val="bg2"/>
                </a:solidFill>
              </a:defRPr>
            </a:lvl1pPr>
          </a:lstStyle>
          <a:p>
            <a:pPr lvl="0"/>
            <a:r>
              <a:rPr lang="de-DE" dirty="0"/>
              <a:t>Dunkle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r>
              <a:rPr lang="de-CH" dirty="0"/>
              <a:t>2. November 2023</a:t>
            </a:r>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chemeClr val="bg1"/>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bg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solidFill>
                  <a:schemeClr val="bg1"/>
                </a:solidFill>
              </a:defRPr>
            </a:lvl1pPr>
          </a:lstStyle>
          <a:p>
            <a:r>
              <a:rPr lang="de-CH" dirty="0"/>
              <a:t>Titel (maximal zwei Zeilen)</a:t>
            </a:r>
          </a:p>
        </p:txBody>
      </p:sp>
    </p:spTree>
    <p:extLst>
      <p:ext uri="{BB962C8B-B14F-4D97-AF65-F5344CB8AC3E}">
        <p14:creationId xmlns:p14="http://schemas.microsoft.com/office/powerpoint/2010/main" val="389188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r>
              <a:rPr lang="de-CH" dirty="0"/>
              <a:t>2. November 2023</a:t>
            </a:r>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Tree>
    <p:extLst>
      <p:ext uri="{BB962C8B-B14F-4D97-AF65-F5344CB8AC3E}">
        <p14:creationId xmlns:p14="http://schemas.microsoft.com/office/powerpoint/2010/main" val="268624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r>
              <a:rPr lang="de-CH" dirty="0"/>
              <a:t>2. November 2023</a:t>
            </a:r>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Tree>
    <p:extLst>
      <p:ext uri="{BB962C8B-B14F-4D97-AF65-F5344CB8AC3E}">
        <p14:creationId xmlns:p14="http://schemas.microsoft.com/office/powerpoint/2010/main" val="233349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F69C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r>
              <a:rPr lang="de-CH" dirty="0"/>
              <a:t>2. November 2023</a:t>
            </a:r>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dirty="0"/>
              <a:t>Klassifizierung: intern / vertraulich / geheim</a:t>
            </a:r>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Tree>
    <p:extLst>
      <p:ext uri="{BB962C8B-B14F-4D97-AF65-F5344CB8AC3E}">
        <p14:creationId xmlns:p14="http://schemas.microsoft.com/office/powerpoint/2010/main" val="253169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p>
            <a:r>
              <a:rPr lang="de-CH" dirty="0"/>
              <a:t>2. November 2023</a:t>
            </a:r>
          </a:p>
        </p:txBody>
      </p:sp>
      <p:sp>
        <p:nvSpPr>
          <p:cNvPr id="9" name="Fußzeilenplatzhalter 8"/>
          <p:cNvSpPr>
            <a:spLocks noGrp="1"/>
          </p:cNvSpPr>
          <p:nvPr>
            <p:ph type="ftr" sz="quarter" idx="11"/>
          </p:nvPr>
        </p:nvSpPr>
        <p:spPr/>
        <p:txBody>
          <a:bodyPr/>
          <a:lstStyle/>
          <a:p>
            <a:r>
              <a:rPr lang="de-CH" dirty="0"/>
              <a:t>Klassifizierung: intern / vertraulich / geheim</a:t>
            </a:r>
          </a:p>
        </p:txBody>
      </p:sp>
      <p:sp>
        <p:nvSpPr>
          <p:cNvPr id="10" name="Foliennummernplatzhalter 9"/>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20300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CH" dirty="0"/>
              <a:t>2. November 2023</a:t>
            </a:r>
          </a:p>
        </p:txBody>
      </p:sp>
      <p:sp>
        <p:nvSpPr>
          <p:cNvPr id="8" name="Fußzeilenplatzhalter 7"/>
          <p:cNvSpPr>
            <a:spLocks noGrp="1"/>
          </p:cNvSpPr>
          <p:nvPr>
            <p:ph type="ftr" sz="quarter" idx="11"/>
          </p:nvPr>
        </p:nvSpPr>
        <p:spPr/>
        <p:txBody>
          <a:bodyPr/>
          <a:lstStyle/>
          <a:p>
            <a:r>
              <a:rPr lang="de-CH" dirty="0"/>
              <a:t>Klassifizierung: intern / vertraulich / geheim</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r>
              <a:rPr lang="de-CH" dirty="0"/>
              <a:t>2. November 2023</a:t>
            </a:r>
          </a:p>
        </p:txBody>
      </p:sp>
      <p:sp>
        <p:nvSpPr>
          <p:cNvPr id="8" name="Fußzeilenplatzhalter 7"/>
          <p:cNvSpPr>
            <a:spLocks noGrp="1"/>
          </p:cNvSpPr>
          <p:nvPr>
            <p:ph type="ftr" sz="quarter" idx="11"/>
          </p:nvPr>
        </p:nvSpPr>
        <p:spPr/>
        <p:txBody>
          <a:bodyPr/>
          <a:lstStyle/>
          <a:p>
            <a:r>
              <a:rPr lang="de-CH" dirty="0"/>
              <a:t>Klassifizierung: intern / vertraulich / geheim</a:t>
            </a:r>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336360" y="434133"/>
            <a:ext cx="2088232" cy="108000"/>
          </a:xfrm>
          <a:prstGeom prst="rect">
            <a:avLst/>
          </a:prstGeom>
        </p:spPr>
        <p:txBody>
          <a:bodyPr vert="horz" lIns="0" tIns="0" rIns="0" bIns="0" rtlCol="0" anchor="t" anchorCtr="0"/>
          <a:lstStyle>
            <a:lvl1pPr algn="l">
              <a:defRPr sz="820" baseline="0">
                <a:solidFill>
                  <a:schemeClr val="tx1"/>
                </a:solidFill>
              </a:defRPr>
            </a:lvl1pPr>
          </a:lstStyle>
          <a:p>
            <a:r>
              <a:rPr lang="de-CH" dirty="0"/>
              <a:t>2. November 2023</a:t>
            </a:r>
          </a:p>
        </p:txBody>
      </p:sp>
      <p:sp>
        <p:nvSpPr>
          <p:cNvPr id="5" name="Fußzeilenplatzhalter 4"/>
          <p:cNvSpPr>
            <a:spLocks noGrp="1"/>
          </p:cNvSpPr>
          <p:nvPr>
            <p:ph type="ftr" sz="quarter" idx="3"/>
          </p:nvPr>
        </p:nvSpPr>
        <p:spPr>
          <a:xfrm>
            <a:off x="9336360" y="297071"/>
            <a:ext cx="2088232" cy="124409"/>
          </a:xfrm>
          <a:prstGeom prst="rect">
            <a:avLst/>
          </a:prstGeom>
        </p:spPr>
        <p:txBody>
          <a:bodyPr vert="horz" lIns="0" tIns="0" rIns="0" bIns="0" rtlCol="0" anchor="b" anchorCtr="0"/>
          <a:lstStyle>
            <a:lvl1pPr algn="l">
              <a:defRPr sz="820" baseline="0">
                <a:solidFill>
                  <a:schemeClr val="tx1"/>
                </a:solidFill>
              </a:defRPr>
            </a:lvl1pPr>
          </a:lstStyle>
          <a:p>
            <a:r>
              <a:rPr lang="de-CH" dirty="0"/>
              <a:t>Klassifizierung: intern / vertraulich / geheim</a:t>
            </a:r>
          </a:p>
        </p:txBody>
      </p:sp>
      <p:sp>
        <p:nvSpPr>
          <p:cNvPr id="6" name="Foliennummernplatzhalter 5"/>
          <p:cNvSpPr>
            <a:spLocks noGrp="1"/>
          </p:cNvSpPr>
          <p:nvPr>
            <p:ph type="sldNum" sz="quarter" idx="4"/>
          </p:nvPr>
        </p:nvSpPr>
        <p:spPr>
          <a:xfrm>
            <a:off x="11496600" y="297072"/>
            <a:ext cx="321625" cy="108000"/>
          </a:xfrm>
          <a:prstGeom prst="rect">
            <a:avLst/>
          </a:prstGeom>
        </p:spPr>
        <p:txBody>
          <a:bodyPr vert="horz" lIns="0" tIns="0" rIns="0" bIns="0" rtlCol="0" anchor="t" anchorCtr="0"/>
          <a:lstStyle>
            <a:lvl1pPr algn="r">
              <a:defRPr sz="820" baseline="0">
                <a:solidFill>
                  <a:schemeClr val="tx1"/>
                </a:solidFill>
              </a:defRPr>
            </a:lvl1pPr>
          </a:lstStyle>
          <a:p>
            <a:fld id="{442AD375-037F-43D0-B059-5172DA06796A}" type="slidenum">
              <a:rPr lang="de-CH" smtClean="0"/>
              <a:pPr/>
              <a:t>‹N°›</a:t>
            </a:fld>
            <a:endParaRPr lang="de-CH" dirty="0"/>
          </a:p>
        </p:txBody>
      </p:sp>
      <p:pic>
        <p:nvPicPr>
          <p:cNvPr id="13" name="Grafik 12">
            <a:extLst>
              <a:ext uri="{FF2B5EF4-FFF2-40B4-BE49-F238E27FC236}">
                <a16:creationId xmlns:a16="http://schemas.microsoft.com/office/drawing/2014/main" id="{BFEC6ACA-7650-4DEA-B34E-89DC63F8CE6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3151" y="181525"/>
            <a:ext cx="1484308" cy="69526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8" r:id="rId3"/>
    <p:sldLayoutId id="2147483669" r:id="rId4"/>
    <p:sldLayoutId id="2147483671" r:id="rId5"/>
    <p:sldLayoutId id="2147483672" r:id="rId6"/>
    <p:sldLayoutId id="2147483668" r:id="rId7"/>
    <p:sldLayoutId id="2147483659" r:id="rId8"/>
    <p:sldLayoutId id="2147483673" r:id="rId9"/>
    <p:sldLayoutId id="2147483661" r:id="rId10"/>
    <p:sldLayoutId id="2147483674" r:id="rId11"/>
    <p:sldLayoutId id="2147483675" r:id="rId12"/>
    <p:sldLayoutId id="2147483665" r:id="rId13"/>
    <p:sldLayoutId id="2147483663" r:id="rId14"/>
    <p:sldLayoutId id="2147483664" r:id="rId15"/>
  </p:sldLayoutIdLst>
  <p:hf hdr="0" ft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a:picLocks noChangeAspect="1"/>
          </p:cNvPicPr>
          <p:nvPr/>
        </p:nvPicPr>
        <p:blipFill>
          <a:blip r:embed="rId2"/>
          <a:stretch>
            <a:fillRect/>
          </a:stretch>
        </p:blipFill>
        <p:spPr>
          <a:xfrm>
            <a:off x="0" y="956990"/>
            <a:ext cx="12192000" cy="5901010"/>
          </a:xfrm>
          <a:prstGeom prst="rect">
            <a:avLst/>
          </a:prstGeom>
        </p:spPr>
      </p:pic>
      <p:sp>
        <p:nvSpPr>
          <p:cNvPr id="2" name="Titel 1">
            <a:extLst>
              <a:ext uri="{FF2B5EF4-FFF2-40B4-BE49-F238E27FC236}">
                <a16:creationId xmlns:a16="http://schemas.microsoft.com/office/drawing/2014/main" id="{DA7CC7FC-9400-45C0-AEE5-559DC7B81768}"/>
              </a:ext>
            </a:extLst>
          </p:cNvPr>
          <p:cNvSpPr>
            <a:spLocks noGrp="1"/>
          </p:cNvSpPr>
          <p:nvPr>
            <p:ph type="ctrTitle"/>
          </p:nvPr>
        </p:nvSpPr>
        <p:spPr>
          <a:xfrm>
            <a:off x="839788" y="2132856"/>
            <a:ext cx="9792716" cy="1558082"/>
          </a:xfrm>
        </p:spPr>
        <p:txBody>
          <a:bodyPr/>
          <a:lstStyle/>
          <a:p>
            <a:r>
              <a:rPr lang="de-CH" dirty="0">
                <a:solidFill>
                  <a:schemeClr val="bg1">
                    <a:lumMod val="75000"/>
                  </a:schemeClr>
                </a:solidFill>
              </a:rPr>
              <a:t>Windenergie   im Kanton Bern</a:t>
            </a:r>
          </a:p>
        </p:txBody>
      </p:sp>
      <p:sp>
        <p:nvSpPr>
          <p:cNvPr id="3" name="Untertitel 2">
            <a:extLst>
              <a:ext uri="{FF2B5EF4-FFF2-40B4-BE49-F238E27FC236}">
                <a16:creationId xmlns:a16="http://schemas.microsoft.com/office/drawing/2014/main" id="{E59A757E-70E0-440F-BEA8-B72E48DC1E08}"/>
              </a:ext>
            </a:extLst>
          </p:cNvPr>
          <p:cNvSpPr>
            <a:spLocks noGrp="1"/>
          </p:cNvSpPr>
          <p:nvPr>
            <p:ph type="subTitle" idx="1"/>
          </p:nvPr>
        </p:nvSpPr>
        <p:spPr>
          <a:xfrm>
            <a:off x="839788" y="3757613"/>
            <a:ext cx="10008740" cy="1500187"/>
          </a:xfrm>
        </p:spPr>
        <p:txBody>
          <a:bodyPr/>
          <a:lstStyle/>
          <a:p>
            <a:r>
              <a:rPr lang="de-CH" dirty="0">
                <a:solidFill>
                  <a:srgbClr val="FFFF00"/>
                </a:solidFill>
              </a:rPr>
              <a:t>Raumplanerische Rahmenbedingungen</a:t>
            </a:r>
          </a:p>
        </p:txBody>
      </p:sp>
      <p:sp>
        <p:nvSpPr>
          <p:cNvPr id="7" name="Textplatzhalter 6">
            <a:extLst>
              <a:ext uri="{FF2B5EF4-FFF2-40B4-BE49-F238E27FC236}">
                <a16:creationId xmlns:a16="http://schemas.microsoft.com/office/drawing/2014/main" id="{45A35C26-D12A-492B-A8DF-81748A6A7144}"/>
              </a:ext>
            </a:extLst>
          </p:cNvPr>
          <p:cNvSpPr>
            <a:spLocks noGrp="1"/>
          </p:cNvSpPr>
          <p:nvPr>
            <p:ph type="body" sz="quarter" idx="13"/>
          </p:nvPr>
        </p:nvSpPr>
        <p:spPr/>
        <p:txBody>
          <a:bodyPr/>
          <a:lstStyle/>
          <a:p>
            <a:r>
              <a:rPr lang="de-CH" noProof="0" dirty="0"/>
              <a:t>Konferenz Windenergie Pro Eole </a:t>
            </a:r>
            <a:r>
              <a:rPr lang="de-CH" noProof="0" dirty="0" err="1"/>
              <a:t>Berne</a:t>
            </a:r>
            <a:endParaRPr lang="de-CH" dirty="0"/>
          </a:p>
          <a:p>
            <a:endParaRPr lang="de-CH" dirty="0"/>
          </a:p>
        </p:txBody>
      </p:sp>
      <p:sp>
        <p:nvSpPr>
          <p:cNvPr id="8" name="Textplatzhalter 7">
            <a:extLst>
              <a:ext uri="{FF2B5EF4-FFF2-40B4-BE49-F238E27FC236}">
                <a16:creationId xmlns:a16="http://schemas.microsoft.com/office/drawing/2014/main" id="{ACD0557C-B142-4A0C-83B1-40038037FA5F}"/>
              </a:ext>
            </a:extLst>
          </p:cNvPr>
          <p:cNvSpPr>
            <a:spLocks noGrp="1"/>
          </p:cNvSpPr>
          <p:nvPr>
            <p:ph type="body" sz="quarter" idx="14"/>
          </p:nvPr>
        </p:nvSpPr>
        <p:spPr/>
        <p:txBody>
          <a:bodyPr/>
          <a:lstStyle/>
          <a:p>
            <a:r>
              <a:rPr lang="de-CH" dirty="0">
                <a:solidFill>
                  <a:srgbClr val="FFFF00"/>
                </a:solidFill>
              </a:rPr>
              <a:t>Barbara Ringgenberg</a:t>
            </a:r>
          </a:p>
          <a:p>
            <a:r>
              <a:rPr lang="de-CH" dirty="0">
                <a:solidFill>
                  <a:srgbClr val="FFFF00"/>
                </a:solidFill>
              </a:rPr>
              <a:t>Amt für Gemeinden und Raumordnung, Abteilung Kantonsplanung</a:t>
            </a:r>
          </a:p>
        </p:txBody>
      </p:sp>
    </p:spTree>
    <p:extLst>
      <p:ext uri="{BB962C8B-B14F-4D97-AF65-F5344CB8AC3E}">
        <p14:creationId xmlns:p14="http://schemas.microsoft.com/office/powerpoint/2010/main" val="382824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a:t>Wie wurde geplant? </a:t>
            </a:r>
            <a:r>
              <a:rPr lang="de-CH" sz="2000"/>
              <a:t>3/3</a:t>
            </a:r>
            <a:endParaRPr lang="de-CH" sz="2000" dirty="0"/>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a:t>Sichtbarkeitsanalyse:</a:t>
            </a:r>
          </a:p>
          <a:p>
            <a:pPr lvl="1"/>
            <a:r>
              <a:rPr lang="de-CH"/>
              <a:t>Nabenhöhe 125 m, Rotordurchmesser 115 m</a:t>
            </a:r>
          </a:p>
          <a:p>
            <a:pPr lvl="1"/>
            <a:r>
              <a:rPr lang="de-CH"/>
              <a:t>4 Distanzbereiche: 500 m, 2’500 m, 5 km, 10 km</a:t>
            </a:r>
          </a:p>
          <a:p>
            <a:pPr lvl="1"/>
            <a:r>
              <a:rPr lang="de-CH"/>
              <a:t>Regional bedeutende Aussichtspunkte, z.B. Chutzenturm, Gurten, Bantiger u.a.</a:t>
            </a:r>
          </a:p>
          <a:p>
            <a:pPr lvl="2"/>
            <a:endParaRPr lang="de-CH"/>
          </a:p>
          <a:p>
            <a:r>
              <a:rPr lang="de-CH"/>
              <a:t>→ In Kernzone bis 0.5 km und Nachbereich 0.5 bis 2.5 km: Für rund 10’500 Einwohner deutlich wahrnehmbar</a:t>
            </a:r>
          </a:p>
          <a:p>
            <a:r>
              <a:rPr lang="de-CH"/>
              <a:t>→ Fernsicht: Wahrnehmbar ev. vom Bantiger</a:t>
            </a:r>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11" name="Grafik 10"/>
          <p:cNvPicPr>
            <a:picLocks noChangeAspect="1"/>
          </p:cNvPicPr>
          <p:nvPr/>
        </p:nvPicPr>
        <p:blipFill>
          <a:blip r:embed="rId3"/>
          <a:stretch>
            <a:fillRect/>
          </a:stretch>
        </p:blipFill>
        <p:spPr>
          <a:xfrm>
            <a:off x="8888356" y="1071564"/>
            <a:ext cx="2929870" cy="5309764"/>
          </a:xfrm>
          <a:prstGeom prst="rect">
            <a:avLst/>
          </a:prstGeom>
        </p:spPr>
      </p:pic>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213238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Ergebnis?</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dirty="0"/>
              <a:t>Nach Begehungen und Priorisierungen:</a:t>
            </a:r>
          </a:p>
          <a:p>
            <a:r>
              <a:rPr lang="de-CH" dirty="0"/>
              <a:t>P8 Frienisberg Ost → R4 Lindechwald-Kohlholz:</a:t>
            </a:r>
          </a:p>
          <a:p>
            <a:endParaRPr lang="de-CH" dirty="0"/>
          </a:p>
          <a:p>
            <a:pPr lvl="1"/>
            <a:r>
              <a:rPr lang="de-CH" dirty="0"/>
              <a:t>Aus landschaftlicher Sicht denkbar</a:t>
            </a:r>
          </a:p>
          <a:p>
            <a:pPr lvl="1"/>
            <a:endParaRPr lang="de-CH" dirty="0"/>
          </a:p>
          <a:p>
            <a:pPr lvl="1"/>
            <a:r>
              <a:rPr lang="de-CH" dirty="0"/>
              <a:t>Perimeter ist mit Planung eines konkreten Projektes abzustimmen (Nutzungsplanung)</a:t>
            </a:r>
          </a:p>
          <a:p>
            <a:pPr lvl="1"/>
            <a:endParaRPr lang="de-CH" dirty="0"/>
          </a:p>
          <a:p>
            <a:pPr lvl="1"/>
            <a:r>
              <a:rPr lang="de-CH" dirty="0"/>
              <a:t>Ausgewogenes Verhältnis Wald / offene Landschaft finden</a:t>
            </a:r>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13" name="Grafik 12"/>
          <p:cNvPicPr>
            <a:picLocks noChangeAspect="1"/>
          </p:cNvPicPr>
          <p:nvPr/>
        </p:nvPicPr>
        <p:blipFill>
          <a:blip r:embed="rId3"/>
          <a:stretch>
            <a:fillRect/>
          </a:stretch>
        </p:blipFill>
        <p:spPr>
          <a:xfrm>
            <a:off x="8750747" y="1071564"/>
            <a:ext cx="3067478" cy="5591955"/>
          </a:xfrm>
          <a:prstGeom prst="rect">
            <a:avLst/>
          </a:prstGeom>
        </p:spPr>
      </p:pic>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131879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Regionaler Richtplan Regionalkonferenz Bern-Mittelland</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5591944" y="1852613"/>
            <a:ext cx="6226281" cy="4672731"/>
          </a:xfrm>
        </p:spPr>
        <p:txBody>
          <a:bodyPr/>
          <a:lstStyle/>
          <a:p>
            <a:r>
              <a:rPr lang="de-CH" dirty="0"/>
              <a:t>R4 </a:t>
            </a:r>
            <a:r>
              <a:rPr lang="de-CH" b="1" dirty="0"/>
              <a:t>Regionales Windenergiegebiet </a:t>
            </a:r>
            <a:r>
              <a:rPr lang="de-CH" dirty="0"/>
              <a:t>Lindechwald-Kohlholz</a:t>
            </a:r>
          </a:p>
          <a:p>
            <a:r>
              <a:rPr lang="de-CH" dirty="0"/>
              <a:t>(Diemerswil, Kirchlindach, Meikirch, Münchenbuchsee</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9" name="Grafik 8"/>
          <p:cNvPicPr>
            <a:picLocks noChangeAspect="1"/>
          </p:cNvPicPr>
          <p:nvPr/>
        </p:nvPicPr>
        <p:blipFill>
          <a:blip r:embed="rId3"/>
          <a:stretch>
            <a:fillRect/>
          </a:stretch>
        </p:blipFill>
        <p:spPr>
          <a:xfrm>
            <a:off x="838200" y="1774053"/>
            <a:ext cx="4286848" cy="4829849"/>
          </a:xfrm>
          <a:prstGeom prst="rect">
            <a:avLst/>
          </a:prstGeom>
        </p:spPr>
      </p:pic>
      <p:sp>
        <p:nvSpPr>
          <p:cNvPr id="7" name="Datumsplatzhalter 6"/>
          <p:cNvSpPr>
            <a:spLocks noGrp="1"/>
          </p:cNvSpPr>
          <p:nvPr>
            <p:ph type="dt" sz="half" idx="10"/>
          </p:nvPr>
        </p:nvSpPr>
        <p:spPr/>
        <p:txBody>
          <a:bodyPr/>
          <a:lstStyle/>
          <a:p>
            <a:r>
              <a:rPr lang="de-CH" dirty="0"/>
              <a:t>15. November 2023</a:t>
            </a:r>
          </a:p>
        </p:txBody>
      </p:sp>
    </p:spTree>
    <p:extLst>
      <p:ext uri="{BB962C8B-B14F-4D97-AF65-F5344CB8AC3E}">
        <p14:creationId xmlns:p14="http://schemas.microsoft.com/office/powerpoint/2010/main" val="84652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Kantonaler Richtplan</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5591944" y="1852613"/>
            <a:ext cx="6226281" cy="4672731"/>
          </a:xfrm>
        </p:spPr>
        <p:txBody>
          <a:bodyPr/>
          <a:lstStyle/>
          <a:p>
            <a:r>
              <a:rPr lang="de-CH" b="1" dirty="0"/>
              <a:t>Kantonales</a:t>
            </a:r>
            <a:r>
              <a:rPr lang="de-CH" dirty="0"/>
              <a:t> </a:t>
            </a:r>
            <a:r>
              <a:rPr lang="de-CH" b="1" dirty="0"/>
              <a:t>Windenergiegebiet</a:t>
            </a:r>
            <a:r>
              <a:rPr lang="de-CH" dirty="0"/>
              <a:t> gemäss regionalem Richtplan:</a:t>
            </a:r>
            <a:endParaRPr lang="de-CH" b="1" dirty="0"/>
          </a:p>
          <a:p>
            <a:r>
              <a:rPr lang="de-CH" dirty="0"/>
              <a:t>S17 Lindental-Kohlholz</a:t>
            </a:r>
          </a:p>
          <a:p>
            <a:r>
              <a:rPr lang="de-CH" dirty="0"/>
              <a:t>(Diemerswil, Kirchlindach, Meikirch, Münchenbuchsee)</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8" name="Grafik 7"/>
          <p:cNvPicPr>
            <a:picLocks noChangeAspect="1"/>
          </p:cNvPicPr>
          <p:nvPr/>
        </p:nvPicPr>
        <p:blipFill>
          <a:blip r:embed="rId3"/>
          <a:stretch>
            <a:fillRect/>
          </a:stretch>
        </p:blipFill>
        <p:spPr>
          <a:xfrm>
            <a:off x="848256" y="1690690"/>
            <a:ext cx="4048690" cy="4839375"/>
          </a:xfrm>
          <a:prstGeom prst="rect">
            <a:avLst/>
          </a:prstGeom>
        </p:spPr>
      </p:pic>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381947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Nächster Schritt für Realisierung </a:t>
            </a:r>
            <a:r>
              <a:rPr lang="de-CH" sz="2000" dirty="0"/>
              <a:t>1/3</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dirty="0">
                <a:solidFill>
                  <a:schemeClr val="bg1">
                    <a:lumMod val="65000"/>
                  </a:schemeClr>
                </a:solidFill>
              </a:rPr>
              <a:t>Die Realisierung von Windenergieanlagen erfordert folgende Verfahren:</a:t>
            </a:r>
          </a:p>
          <a:p>
            <a:endParaRPr lang="de-CH" dirty="0"/>
          </a:p>
          <a:p>
            <a:pPr lvl="1"/>
            <a:r>
              <a:rPr lang="de-CH" dirty="0">
                <a:solidFill>
                  <a:schemeClr val="bg1">
                    <a:lumMod val="65000"/>
                  </a:schemeClr>
                </a:solidFill>
              </a:rPr>
              <a:t>Windenergieprüfräume: Kantonaler Richtplan C21</a:t>
            </a:r>
          </a:p>
          <a:p>
            <a:pPr lvl="1"/>
            <a:endParaRPr lang="de-CH" dirty="0">
              <a:solidFill>
                <a:schemeClr val="bg1">
                  <a:lumMod val="65000"/>
                </a:schemeClr>
              </a:solidFill>
            </a:endParaRPr>
          </a:p>
          <a:p>
            <a:pPr lvl="1"/>
            <a:r>
              <a:rPr lang="de-CH" dirty="0">
                <a:solidFill>
                  <a:schemeClr val="bg1">
                    <a:lumMod val="65000"/>
                  </a:schemeClr>
                </a:solidFill>
              </a:rPr>
              <a:t>Windenergiegebiete: Regionale Richtplanungen</a:t>
            </a:r>
          </a:p>
          <a:p>
            <a:pPr lvl="1"/>
            <a:endParaRPr lang="de-CH" dirty="0"/>
          </a:p>
          <a:p>
            <a:pPr lvl="1"/>
            <a:r>
              <a:rPr lang="de-CH" dirty="0"/>
              <a:t>Windenergiestandorte: </a:t>
            </a:r>
            <a:r>
              <a:rPr lang="de-CH" b="1" dirty="0"/>
              <a:t>Überbauungsordnung</a:t>
            </a:r>
            <a:r>
              <a:rPr lang="de-CH" dirty="0"/>
              <a:t> (Kommunale Nutzungsplanung)</a:t>
            </a:r>
          </a:p>
          <a:p>
            <a:pPr lvl="1"/>
            <a:endParaRPr lang="de-CH" dirty="0"/>
          </a:p>
          <a:p>
            <a:pPr lvl="1"/>
            <a:r>
              <a:rPr lang="de-CH" dirty="0"/>
              <a:t>Windenergieanlage: </a:t>
            </a:r>
            <a:r>
              <a:rPr lang="de-CH" b="1" dirty="0"/>
              <a:t>Baubewilligungsverfahren</a:t>
            </a:r>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14</a:t>
            </a:fld>
            <a:endParaRPr lang="de-CH" dirty="0"/>
          </a:p>
        </p:txBody>
      </p:sp>
      <p:pic>
        <p:nvPicPr>
          <p:cNvPr id="7" name="Grafik 6"/>
          <p:cNvPicPr>
            <a:picLocks noChangeAspect="1"/>
          </p:cNvPicPr>
          <p:nvPr/>
        </p:nvPicPr>
        <p:blipFill>
          <a:blip r:embed="rId3"/>
          <a:stretch>
            <a:fillRect/>
          </a:stretch>
        </p:blipFill>
        <p:spPr>
          <a:xfrm>
            <a:off x="8689438" y="1071564"/>
            <a:ext cx="3128787" cy="4672731"/>
          </a:xfrm>
          <a:prstGeom prst="rect">
            <a:avLst/>
          </a:prstGeom>
        </p:spPr>
      </p:pic>
      <p:sp>
        <p:nvSpPr>
          <p:cNvPr id="8" name="Datumsplatzhalter 7"/>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331981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Nächster Schritt für Realisierung </a:t>
            </a:r>
            <a:r>
              <a:rPr lang="de-CH" sz="2000" dirty="0"/>
              <a:t>2/3</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96678" cy="5176787"/>
          </a:xfrm>
        </p:spPr>
        <p:txBody>
          <a:bodyPr/>
          <a:lstStyle/>
          <a:p>
            <a:r>
              <a:rPr lang="de-CH" dirty="0"/>
              <a:t>Standortgemeinde/n:</a:t>
            </a:r>
          </a:p>
          <a:p>
            <a:pPr lvl="1"/>
            <a:r>
              <a:rPr lang="de-CH" dirty="0"/>
              <a:t>Überbauungsordnung (Kommunale Nutzungs-planung): Planung Windenergiestandort</a:t>
            </a:r>
          </a:p>
          <a:p>
            <a:pPr marL="0" lvl="1" indent="0">
              <a:buNone/>
            </a:pPr>
            <a:endParaRPr lang="de-CH" dirty="0"/>
          </a:p>
          <a:p>
            <a:pPr marL="0" lvl="1" indent="0">
              <a:buNone/>
            </a:pPr>
            <a:r>
              <a:rPr lang="de-CH" dirty="0"/>
              <a:t>Bauherr:</a:t>
            </a:r>
          </a:p>
          <a:p>
            <a:pPr lvl="1"/>
            <a:r>
              <a:rPr lang="de-CH" dirty="0"/>
              <a:t>Baubewilligungsunterlagen:</a:t>
            </a:r>
            <a:br>
              <a:rPr lang="de-CH" dirty="0"/>
            </a:br>
            <a:r>
              <a:rPr lang="de-CH" dirty="0"/>
              <a:t>Projektierung Windenergieanlage </a:t>
            </a:r>
          </a:p>
          <a:p>
            <a:pPr lvl="2"/>
            <a:endParaRPr lang="de-CH" dirty="0"/>
          </a:p>
          <a:p>
            <a:r>
              <a:rPr lang="de-CH" dirty="0"/>
              <a:t>Koordiniertes Verfahren möglich</a:t>
            </a:r>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15</a:t>
            </a:fld>
            <a:endParaRPr lang="de-CH" dirty="0"/>
          </a:p>
        </p:txBody>
      </p:sp>
      <p:pic>
        <p:nvPicPr>
          <p:cNvPr id="7" name="Grafik 6"/>
          <p:cNvPicPr>
            <a:picLocks noChangeAspect="1"/>
          </p:cNvPicPr>
          <p:nvPr/>
        </p:nvPicPr>
        <p:blipFill>
          <a:blip r:embed="rId3"/>
          <a:stretch>
            <a:fillRect/>
          </a:stretch>
        </p:blipFill>
        <p:spPr>
          <a:xfrm>
            <a:off x="8664102" y="1071564"/>
            <a:ext cx="3128787" cy="4672731"/>
          </a:xfrm>
          <a:prstGeom prst="rect">
            <a:avLst/>
          </a:prstGeom>
        </p:spPr>
      </p:pic>
      <p:sp>
        <p:nvSpPr>
          <p:cNvPr id="8" name="Datumsplatzhalter 7"/>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270913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Nächster Schritt für Realisierung </a:t>
            </a:r>
            <a:r>
              <a:rPr lang="de-CH" sz="2000" dirty="0"/>
              <a:t>3/3</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dirty="0"/>
              <a:t>Zu prüfende Themen (nicht abschliessend):</a:t>
            </a:r>
          </a:p>
          <a:p>
            <a:endParaRPr lang="de-CH" dirty="0"/>
          </a:p>
          <a:p>
            <a:pPr lvl="1"/>
            <a:r>
              <a:rPr lang="de-CH" dirty="0"/>
              <a:t>Abstand zu Siedlungen / Einzelgebäuden (Lärm)</a:t>
            </a:r>
          </a:p>
          <a:p>
            <a:pPr lvl="1"/>
            <a:r>
              <a:rPr lang="de-CH" dirty="0"/>
              <a:t>Abstand zu Schutzobjekten (Flora / Fauna, Landschaft, Denkmalschutz etc.)</a:t>
            </a:r>
          </a:p>
          <a:p>
            <a:pPr lvl="1"/>
            <a:r>
              <a:rPr lang="de-CH" dirty="0"/>
              <a:t>Berücksichtigung Flugsicherheit</a:t>
            </a:r>
          </a:p>
          <a:p>
            <a:pPr lvl="1"/>
            <a:r>
              <a:rPr lang="de-CH" dirty="0"/>
              <a:t>Einbettung in die Landschaft (Landschaftsschutz)</a:t>
            </a:r>
          </a:p>
          <a:p>
            <a:pPr lvl="1"/>
            <a:r>
              <a:rPr lang="de-CH" dirty="0"/>
              <a:t>Sicherstellung Erschliessung (Strasse / Strom)</a:t>
            </a:r>
          </a:p>
          <a:p>
            <a:pPr lvl="1"/>
            <a:endParaRPr lang="de-CH" dirty="0"/>
          </a:p>
          <a:p>
            <a:pPr marL="0" lvl="1" indent="0">
              <a:buNone/>
            </a:pPr>
            <a:r>
              <a:rPr lang="de-CH" dirty="0"/>
              <a:t>→ Planung der Anlagestandorte innerhalb des Windenergiegebietes R4 Lindechwald-Kohlholz</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16</a:t>
            </a:fld>
            <a:endParaRPr lang="de-CH" dirty="0"/>
          </a:p>
        </p:txBody>
      </p:sp>
      <p:pic>
        <p:nvPicPr>
          <p:cNvPr id="7" name="Grafik 6"/>
          <p:cNvPicPr>
            <a:picLocks noChangeAspect="1"/>
          </p:cNvPicPr>
          <p:nvPr/>
        </p:nvPicPr>
        <p:blipFill>
          <a:blip r:embed="rId3"/>
          <a:stretch>
            <a:fillRect/>
          </a:stretch>
        </p:blipFill>
        <p:spPr>
          <a:xfrm>
            <a:off x="8689438" y="1087972"/>
            <a:ext cx="3128787" cy="4672731"/>
          </a:xfrm>
          <a:prstGeom prst="rect">
            <a:avLst/>
          </a:prstGeom>
        </p:spPr>
      </p:pic>
      <p:sp>
        <p:nvSpPr>
          <p:cNvPr id="8" name="Datumsplatzhalter 7"/>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14986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Stand Realisierungen Kanton Bern</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634063" cy="4672731"/>
          </a:xfrm>
        </p:spPr>
        <p:txBody>
          <a:bodyPr/>
          <a:lstStyle/>
          <a:p>
            <a:r>
              <a:rPr lang="de-CH" dirty="0"/>
              <a:t>Ziel bis 2050 gemäss Konzept Windenergie</a:t>
            </a:r>
          </a:p>
          <a:p>
            <a:r>
              <a:rPr lang="de-CH" dirty="0"/>
              <a:t>des Bundes: 570 bis 1’770 GWh/a</a:t>
            </a:r>
          </a:p>
          <a:p>
            <a:endParaRPr lang="de-CH" dirty="0"/>
          </a:p>
          <a:p>
            <a:r>
              <a:rPr lang="de-CH" dirty="0"/>
              <a:t>Realisierter Windpark Mont Crosin / Mont Soleil:</a:t>
            </a:r>
          </a:p>
          <a:p>
            <a:r>
              <a:rPr lang="de-CH" dirty="0"/>
              <a:t>80 GWh/a</a:t>
            </a:r>
          </a:p>
          <a:p>
            <a:endParaRPr lang="de-CH" dirty="0"/>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17</a:t>
            </a:fld>
            <a:endParaRPr lang="de-CH" dirty="0"/>
          </a:p>
        </p:txBody>
      </p:sp>
      <p:pic>
        <p:nvPicPr>
          <p:cNvPr id="7" name="Grafik 6"/>
          <p:cNvPicPr>
            <a:picLocks noChangeAspect="1"/>
          </p:cNvPicPr>
          <p:nvPr/>
        </p:nvPicPr>
        <p:blipFill>
          <a:blip r:embed="rId3"/>
          <a:stretch>
            <a:fillRect/>
          </a:stretch>
        </p:blipFill>
        <p:spPr>
          <a:xfrm>
            <a:off x="8022043" y="1087972"/>
            <a:ext cx="3796182" cy="5293356"/>
          </a:xfrm>
          <a:prstGeom prst="rect">
            <a:avLst/>
          </a:prstGeom>
        </p:spPr>
      </p:pic>
      <p:sp>
        <p:nvSpPr>
          <p:cNvPr id="8" name="Datumsplatzhalter 7"/>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259697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Stand regionale Planungen Kanton Bern</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562055" cy="4672731"/>
          </a:xfrm>
        </p:spPr>
        <p:txBody>
          <a:bodyPr/>
          <a:lstStyle/>
          <a:p>
            <a:r>
              <a:rPr lang="de-CH" dirty="0"/>
              <a:t>Regionale Windgebiete genehmigt (FS):</a:t>
            </a:r>
          </a:p>
          <a:p>
            <a:pPr lvl="1"/>
            <a:r>
              <a:rPr lang="de-CH" dirty="0"/>
              <a:t>Jura bernois: 7 </a:t>
            </a:r>
            <a:r>
              <a:rPr lang="de-CH" sz="2000" dirty="0"/>
              <a:t>(Mont Crosin/ Mont Soleil realisiert)</a:t>
            </a:r>
          </a:p>
          <a:p>
            <a:pPr lvl="1"/>
            <a:r>
              <a:rPr lang="de-CH" dirty="0"/>
              <a:t>Seeland.biel/bienne: 0 </a:t>
            </a:r>
            <a:r>
              <a:rPr lang="de-CH" sz="2000" dirty="0"/>
              <a:t>(4 in Vorprüfung)</a:t>
            </a:r>
          </a:p>
          <a:p>
            <a:pPr lvl="1"/>
            <a:r>
              <a:rPr lang="de-CH" dirty="0"/>
              <a:t>Oberaargau: 2 </a:t>
            </a:r>
            <a:r>
              <a:rPr lang="de-CH" sz="2000" dirty="0"/>
              <a:t>(1 Standort mit Emmental)</a:t>
            </a:r>
          </a:p>
          <a:p>
            <a:pPr lvl="1"/>
            <a:r>
              <a:rPr lang="de-CH" dirty="0"/>
              <a:t>Emmental: 4 </a:t>
            </a:r>
            <a:r>
              <a:rPr lang="de-CH" sz="2000" dirty="0"/>
              <a:t>(je 1 Standort mit Oberaargau und RKBM)</a:t>
            </a:r>
          </a:p>
          <a:p>
            <a:pPr lvl="1"/>
            <a:r>
              <a:rPr lang="de-CH" dirty="0"/>
              <a:t>Bern-Mittelland: 4 </a:t>
            </a:r>
            <a:r>
              <a:rPr lang="de-CH" sz="2000" dirty="0"/>
              <a:t>(je 1 Standort mit Emmental und ERT)</a:t>
            </a:r>
          </a:p>
          <a:p>
            <a:pPr lvl="1"/>
            <a:r>
              <a:rPr lang="de-CH" dirty="0"/>
              <a:t>Entwicklungsraum Thun: 2 </a:t>
            </a:r>
            <a:r>
              <a:rPr lang="de-CH" sz="2000" dirty="0"/>
              <a:t>(1 Standort mit RKBM)</a:t>
            </a:r>
          </a:p>
          <a:p>
            <a:pPr lvl="1"/>
            <a:r>
              <a:rPr lang="de-CH" dirty="0"/>
              <a:t>Oberland West: 0</a:t>
            </a:r>
          </a:p>
          <a:p>
            <a:pPr lvl="1"/>
            <a:r>
              <a:rPr lang="de-CH" dirty="0"/>
              <a:t>Oberland Ost: 0</a:t>
            </a:r>
          </a:p>
          <a:p>
            <a:endParaRPr lang="de-CH" dirty="0"/>
          </a:p>
          <a:p>
            <a:r>
              <a:rPr lang="de-CH" dirty="0"/>
              <a:t>Total: 16 Windenergiegebiete (FS)</a:t>
            </a:r>
          </a:p>
          <a:p>
            <a:endParaRPr lang="de-CH" dirty="0"/>
          </a:p>
          <a:p>
            <a:endParaRPr lang="de-CH" dirty="0"/>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18</a:t>
            </a:fld>
            <a:endParaRPr lang="de-CH" dirty="0"/>
          </a:p>
        </p:txBody>
      </p:sp>
      <p:pic>
        <p:nvPicPr>
          <p:cNvPr id="8" name="Grafik 7"/>
          <p:cNvPicPr>
            <a:picLocks noChangeAspect="1"/>
          </p:cNvPicPr>
          <p:nvPr/>
        </p:nvPicPr>
        <p:blipFill>
          <a:blip r:embed="rId3"/>
          <a:stretch>
            <a:fillRect/>
          </a:stretch>
        </p:blipFill>
        <p:spPr>
          <a:xfrm>
            <a:off x="8513026" y="2420889"/>
            <a:ext cx="3305199" cy="4104456"/>
          </a:xfrm>
          <a:prstGeom prst="rect">
            <a:avLst/>
          </a:prstGeom>
        </p:spPr>
      </p:pic>
      <p:sp>
        <p:nvSpPr>
          <p:cNvPr id="9" name="Datumsplatzhalter 8"/>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367037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Neuste nationale Vorgaben</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1" y="1852613"/>
            <a:ext cx="7418040" cy="4672731"/>
          </a:xfrm>
        </p:spPr>
        <p:txBody>
          <a:bodyPr/>
          <a:lstStyle/>
          <a:p>
            <a:r>
              <a:rPr lang="de-CH" dirty="0"/>
              <a:t>Windexpress (Art. 71c Energiegesetz):  Beschleunigtes Verfahren für bereits bewilligte Nutzungsplanungen für Windenergieanlagen von nationaler Bedeutung.</a:t>
            </a:r>
          </a:p>
          <a:p>
            <a:endParaRPr lang="de-CH" dirty="0"/>
          </a:p>
          <a:p>
            <a:r>
              <a:rPr lang="de-CH" dirty="0"/>
              <a:t>→ Für Kanton Bern nicht von Bedeutung, da das koordinierte Verfahren (Nutzungsplanung und Baubewilligung in einem Verfahren) bereits anwendbar ist.</a:t>
            </a:r>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19</a:t>
            </a:fld>
            <a:endParaRPr lang="de-CH" dirty="0"/>
          </a:p>
        </p:txBody>
      </p:sp>
      <p:pic>
        <p:nvPicPr>
          <p:cNvPr id="8" name="Grafik 7"/>
          <p:cNvPicPr>
            <a:picLocks noChangeAspect="1"/>
          </p:cNvPicPr>
          <p:nvPr/>
        </p:nvPicPr>
        <p:blipFill>
          <a:blip r:embed="rId3"/>
          <a:stretch>
            <a:fillRect/>
          </a:stretch>
        </p:blipFill>
        <p:spPr>
          <a:xfrm>
            <a:off x="8703887" y="1071564"/>
            <a:ext cx="3114338" cy="5567809"/>
          </a:xfrm>
          <a:prstGeom prst="rect">
            <a:avLst/>
          </a:prstGeom>
        </p:spPr>
      </p:pic>
      <p:sp>
        <p:nvSpPr>
          <p:cNvPr id="9" name="Datumsplatzhalter 8"/>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375938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FC53E-66DC-4145-8886-254427EDB66D}"/>
              </a:ext>
            </a:extLst>
          </p:cNvPr>
          <p:cNvSpPr>
            <a:spLocks noGrp="1"/>
          </p:cNvSpPr>
          <p:nvPr>
            <p:ph type="title"/>
          </p:nvPr>
        </p:nvSpPr>
        <p:spPr/>
        <p:txBody>
          <a:bodyPr/>
          <a:lstStyle/>
          <a:p>
            <a:r>
              <a:rPr lang="de-CH" dirty="0"/>
              <a:t>Ablauf</a:t>
            </a:r>
          </a:p>
        </p:txBody>
      </p:sp>
      <p:sp>
        <p:nvSpPr>
          <p:cNvPr id="7" name="Inhaltsplatzhalter 6">
            <a:extLst>
              <a:ext uri="{FF2B5EF4-FFF2-40B4-BE49-F238E27FC236}">
                <a16:creationId xmlns:a16="http://schemas.microsoft.com/office/drawing/2014/main" id="{35005613-131C-45AF-B3F5-8B37AA92CB20}"/>
              </a:ext>
            </a:extLst>
          </p:cNvPr>
          <p:cNvSpPr>
            <a:spLocks noGrp="1"/>
          </p:cNvSpPr>
          <p:nvPr>
            <p:ph idx="1"/>
          </p:nvPr>
        </p:nvSpPr>
        <p:spPr/>
        <p:txBody>
          <a:bodyPr/>
          <a:lstStyle/>
          <a:p>
            <a:pPr marL="447675" indent="-447675">
              <a:buFont typeface="+mj-lt"/>
              <a:buAutoNum type="arabicPeriod"/>
              <a:tabLst>
                <a:tab pos="10944225" algn="r"/>
              </a:tabLst>
            </a:pPr>
            <a:r>
              <a:rPr lang="de-CH" dirty="0"/>
              <a:t>Raumplanerische Einführung</a:t>
            </a:r>
          </a:p>
          <a:p>
            <a:pPr marL="447675" indent="-447675">
              <a:buFont typeface="+mj-lt"/>
              <a:buAutoNum type="arabicPeriod"/>
              <a:tabLst>
                <a:tab pos="10944225" algn="r"/>
              </a:tabLst>
            </a:pPr>
            <a:endParaRPr lang="de-CH" dirty="0"/>
          </a:p>
          <a:p>
            <a:pPr marL="447675" indent="-447675">
              <a:buFont typeface="+mj-lt"/>
              <a:buAutoNum type="arabicPeriod"/>
              <a:tabLst>
                <a:tab pos="10944225" algn="r"/>
              </a:tabLst>
            </a:pPr>
            <a:r>
              <a:rPr lang="de-CH" dirty="0"/>
              <a:t>Ausgangslage Beispiel </a:t>
            </a:r>
            <a:r>
              <a:rPr lang="de-CH" dirty="0" err="1"/>
              <a:t>Frienisberg</a:t>
            </a:r>
            <a:endParaRPr lang="de-CH" dirty="0"/>
          </a:p>
          <a:p>
            <a:pPr marL="447675" indent="-447675">
              <a:buFont typeface="+mj-lt"/>
              <a:buAutoNum type="arabicPeriod"/>
              <a:tabLst>
                <a:tab pos="10944225" algn="r"/>
              </a:tabLst>
            </a:pPr>
            <a:endParaRPr lang="de-CH" dirty="0"/>
          </a:p>
          <a:p>
            <a:pPr marL="447675" indent="-447675">
              <a:buFont typeface="+mj-lt"/>
              <a:buAutoNum type="arabicPeriod"/>
              <a:tabLst>
                <a:tab pos="10944225" algn="r"/>
              </a:tabLst>
            </a:pPr>
            <a:r>
              <a:rPr lang="de-CH" dirty="0"/>
              <a:t>Aktueller Stand Bund / Kanton</a:t>
            </a:r>
          </a:p>
          <a:p>
            <a:pPr marL="447675" indent="-447675">
              <a:buFont typeface="+mj-lt"/>
              <a:buAutoNum type="arabicPeriod"/>
              <a:tabLst>
                <a:tab pos="10944225" algn="r"/>
              </a:tabLst>
            </a:pPr>
            <a:endParaRPr lang="de-CH" dirty="0"/>
          </a:p>
          <a:p>
            <a:pPr marL="447675" indent="-447675">
              <a:buFont typeface="+mj-lt"/>
              <a:buAutoNum type="arabicPeriod"/>
              <a:tabLst>
                <a:tab pos="10944225" algn="r"/>
              </a:tabLst>
            </a:pPr>
            <a:r>
              <a:rPr lang="de-CH" dirty="0"/>
              <a:t>Wohin geht  die Reise?</a:t>
            </a:r>
          </a:p>
        </p:txBody>
      </p:sp>
      <p:sp>
        <p:nvSpPr>
          <p:cNvPr id="6" name="Foliennummernplatzhalter 5">
            <a:extLst>
              <a:ext uri="{FF2B5EF4-FFF2-40B4-BE49-F238E27FC236}">
                <a16:creationId xmlns:a16="http://schemas.microsoft.com/office/drawing/2014/main" id="{1EBB3F41-2068-480C-A9D4-68395196A531}"/>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
        <p:nvSpPr>
          <p:cNvPr id="3" name="Datumsplatzhalter 2"/>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248730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Wohin geht die Reise?</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199" y="1852613"/>
            <a:ext cx="10980025" cy="4672731"/>
          </a:xfrm>
        </p:spPr>
        <p:txBody>
          <a:bodyPr/>
          <a:lstStyle/>
          <a:p>
            <a:r>
              <a:rPr lang="de-CH" dirty="0"/>
              <a:t>Aufgaben der verschiedenen Ebenen:</a:t>
            </a:r>
          </a:p>
          <a:p>
            <a:r>
              <a:rPr lang="de-CH" dirty="0"/>
              <a:t>→ Kanton prüft neue Windenergiegebiete</a:t>
            </a:r>
          </a:p>
          <a:p>
            <a:r>
              <a:rPr lang="de-CH" dirty="0"/>
              <a:t>→ Regionen aktualisieren die Richtplanungen</a:t>
            </a:r>
          </a:p>
          <a:p>
            <a:r>
              <a:rPr lang="de-CH" dirty="0"/>
              <a:t>→ Gemeinden erarbeiten Nutzungsplanungen</a:t>
            </a:r>
          </a:p>
          <a:p>
            <a:r>
              <a:rPr lang="de-CH" dirty="0"/>
              <a:t>→ Betreiber erarbeiten Baugesuch</a:t>
            </a:r>
          </a:p>
          <a:p>
            <a:endParaRPr lang="de-CH" dirty="0"/>
          </a:p>
          <a:p>
            <a:r>
              <a:rPr lang="de-CH" dirty="0"/>
              <a:t>«Jede Region resp. Regionalkonferenz leistet ihren Beitrag zur Erreichung der Ziele der Energiestrategie 2050 und der kantonalen Energiestrategie</a:t>
            </a:r>
          </a:p>
          <a:p>
            <a:r>
              <a:rPr lang="de-CH" dirty="0"/>
              <a:t>2006 im Bereich der Windenergie».</a:t>
            </a:r>
          </a:p>
          <a:p>
            <a:endParaRPr lang="de-CH" dirty="0"/>
          </a:p>
          <a:p>
            <a:r>
              <a:rPr lang="de-CH" dirty="0"/>
              <a:t>→ Der Kanton Bern zählt auf die Mitarbeit der Regionen und Gemeinden.</a:t>
            </a:r>
          </a:p>
          <a:p>
            <a:endParaRPr lang="de-CH" dirty="0"/>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20</a:t>
            </a:fld>
            <a:endParaRPr lang="de-CH" dirty="0"/>
          </a:p>
        </p:txBody>
      </p:sp>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399378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838199" y="1832411"/>
            <a:ext cx="10980025" cy="2114369"/>
          </a:xfrm>
          <a:prstGeom prst="rect">
            <a:avLst/>
          </a:prstGeom>
        </p:spPr>
      </p:pic>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Abschluss:</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199" y="1852613"/>
            <a:ext cx="10980025" cy="4672731"/>
          </a:xfrm>
        </p:spPr>
        <p:txBody>
          <a:bodyPr/>
          <a:lstStyle/>
          <a:p>
            <a:endParaRPr lang="de-CH" dirty="0"/>
          </a:p>
          <a:p>
            <a:endParaRPr lang="de-CH" dirty="0"/>
          </a:p>
          <a:p>
            <a:endParaRPr lang="de-CH" dirty="0"/>
          </a:p>
          <a:p>
            <a:pPr algn="ctr"/>
            <a:endParaRPr lang="de-CH" dirty="0"/>
          </a:p>
          <a:p>
            <a:pPr algn="ctr"/>
            <a:endParaRPr lang="de-CH" dirty="0"/>
          </a:p>
          <a:p>
            <a:pPr algn="ctr"/>
            <a:endParaRPr lang="de-CH" dirty="0"/>
          </a:p>
          <a:p>
            <a:pPr algn="ctr"/>
            <a:r>
              <a:rPr lang="de-CH" dirty="0"/>
              <a:t>Danke für die Aufmerksamkeit!</a:t>
            </a:r>
          </a:p>
          <a:p>
            <a:pPr algn="ctr"/>
            <a:endParaRPr lang="de-CH" dirty="0"/>
          </a:p>
          <a:p>
            <a:pPr algn="ctr"/>
            <a:r>
              <a:rPr lang="de-CH" dirty="0"/>
              <a:t>Fragen, Anregungen?</a:t>
            </a:r>
          </a:p>
          <a:p>
            <a:endParaRPr lang="de-CH" dirty="0"/>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21</a:t>
            </a:fld>
            <a:endParaRPr lang="de-CH" dirty="0"/>
          </a:p>
        </p:txBody>
      </p:sp>
      <p:sp>
        <p:nvSpPr>
          <p:cNvPr id="8" name="Datumsplatzhalter 7"/>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415596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E402D-8EC9-4253-B7DD-B9F54AA8DFD6}"/>
              </a:ext>
            </a:extLst>
          </p:cNvPr>
          <p:cNvSpPr>
            <a:spLocks noGrp="1"/>
          </p:cNvSpPr>
          <p:nvPr>
            <p:ph type="title"/>
          </p:nvPr>
        </p:nvSpPr>
        <p:spPr/>
        <p:txBody>
          <a:bodyPr/>
          <a:lstStyle/>
          <a:p>
            <a:r>
              <a:rPr lang="de-CH" dirty="0"/>
              <a:t>Kontakt</a:t>
            </a:r>
          </a:p>
        </p:txBody>
      </p:sp>
      <p:sp>
        <p:nvSpPr>
          <p:cNvPr id="3" name="Inhaltsplatzhalter 2">
            <a:extLst>
              <a:ext uri="{FF2B5EF4-FFF2-40B4-BE49-F238E27FC236}">
                <a16:creationId xmlns:a16="http://schemas.microsoft.com/office/drawing/2014/main" id="{80ED0EC0-2C8D-4AD5-A83D-E837F3E5548B}"/>
              </a:ext>
            </a:extLst>
          </p:cNvPr>
          <p:cNvSpPr>
            <a:spLocks noGrp="1"/>
          </p:cNvSpPr>
          <p:nvPr>
            <p:ph idx="1"/>
          </p:nvPr>
        </p:nvSpPr>
        <p:spPr/>
        <p:txBody>
          <a:bodyPr/>
          <a:lstStyle/>
          <a:p>
            <a:r>
              <a:rPr lang="de-CH" dirty="0"/>
              <a:t>Barbara Ringgenberg</a:t>
            </a:r>
          </a:p>
          <a:p>
            <a:r>
              <a:rPr lang="de-CH" dirty="0"/>
              <a:t>Projektleiterin</a:t>
            </a:r>
          </a:p>
          <a:p>
            <a:r>
              <a:rPr lang="de-CH" dirty="0"/>
              <a:t>barbara.ringgenberg@be.ch</a:t>
            </a:r>
          </a:p>
          <a:p>
            <a:r>
              <a:rPr lang="de-CH" dirty="0"/>
              <a:t>+41 31 636 17 84</a:t>
            </a:r>
          </a:p>
          <a:p>
            <a:endParaRPr lang="de-CH" dirty="0"/>
          </a:p>
          <a:p>
            <a:endParaRPr lang="de-CH" sz="1200" dirty="0"/>
          </a:p>
          <a:p>
            <a:endParaRPr lang="de-CH" dirty="0"/>
          </a:p>
        </p:txBody>
      </p:sp>
      <p:sp>
        <p:nvSpPr>
          <p:cNvPr id="4" name="Datumsplatzhalter 3">
            <a:extLst>
              <a:ext uri="{FF2B5EF4-FFF2-40B4-BE49-F238E27FC236}">
                <a16:creationId xmlns:a16="http://schemas.microsoft.com/office/drawing/2014/main" id="{F14376F6-9AE5-4892-A68C-37898D00CE1A}"/>
              </a:ext>
            </a:extLst>
          </p:cNvPr>
          <p:cNvSpPr>
            <a:spLocks noGrp="1"/>
          </p:cNvSpPr>
          <p:nvPr>
            <p:ph type="dt" sz="half" idx="10"/>
          </p:nvPr>
        </p:nvSpPr>
        <p:spPr/>
        <p:txBody>
          <a:bodyPr/>
          <a:lstStyle/>
          <a:p>
            <a:r>
              <a:rPr lang="de-CH" dirty="0"/>
              <a:t>15. November 2023</a:t>
            </a:r>
          </a:p>
        </p:txBody>
      </p:sp>
      <p:sp>
        <p:nvSpPr>
          <p:cNvPr id="6" name="Foliennummernplatzhalter 5">
            <a:extLst>
              <a:ext uri="{FF2B5EF4-FFF2-40B4-BE49-F238E27FC236}">
                <a16:creationId xmlns:a16="http://schemas.microsoft.com/office/drawing/2014/main" id="{D4C75415-D371-485A-879F-4C0A2DA94DA3}"/>
              </a:ext>
            </a:extLst>
          </p:cNvPr>
          <p:cNvSpPr>
            <a:spLocks noGrp="1"/>
          </p:cNvSpPr>
          <p:nvPr>
            <p:ph type="sldNum" sz="quarter" idx="12"/>
          </p:nvPr>
        </p:nvSpPr>
        <p:spPr/>
        <p:txBody>
          <a:bodyPr/>
          <a:lstStyle/>
          <a:p>
            <a:fld id="{442AD375-037F-43D0-B059-5172DA06796A}" type="slidenum">
              <a:rPr lang="de-CH" smtClean="0"/>
              <a:pPr/>
              <a:t>22</a:t>
            </a:fld>
            <a:endParaRPr lang="de-CH" dirty="0"/>
          </a:p>
        </p:txBody>
      </p:sp>
    </p:spTree>
    <p:extLst>
      <p:ext uri="{BB962C8B-B14F-4D97-AF65-F5344CB8AC3E}">
        <p14:creationId xmlns:p14="http://schemas.microsoft.com/office/powerpoint/2010/main" val="22624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Raumplanerisches ABC </a:t>
            </a:r>
            <a:r>
              <a:rPr lang="de-CH" sz="2000" dirty="0"/>
              <a:t>1/2</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dirty="0"/>
              <a:t>Ein paar Grundbegriffe:</a:t>
            </a:r>
          </a:p>
          <a:p>
            <a:endParaRPr lang="de-CH" dirty="0"/>
          </a:p>
          <a:p>
            <a:pPr lvl="1"/>
            <a:r>
              <a:rPr lang="de-CH" dirty="0"/>
              <a:t>Richtplanung (gibt Richtung vor)</a:t>
            </a:r>
          </a:p>
          <a:p>
            <a:pPr lvl="1"/>
            <a:endParaRPr lang="de-CH" dirty="0"/>
          </a:p>
          <a:p>
            <a:pPr lvl="1"/>
            <a:r>
              <a:rPr lang="de-CH" dirty="0"/>
              <a:t>Nutzungsplanung (Art und Mass der Nutzung)</a:t>
            </a:r>
          </a:p>
          <a:p>
            <a:pPr lvl="1"/>
            <a:endParaRPr lang="de-CH" dirty="0"/>
          </a:p>
          <a:p>
            <a:pPr lvl="1"/>
            <a:r>
              <a:rPr lang="de-CH" dirty="0"/>
              <a:t>Überbauungsordnung (Sonder-Nutzungsplanung)</a:t>
            </a:r>
          </a:p>
          <a:p>
            <a:pPr lvl="1"/>
            <a:endParaRPr lang="de-CH" dirty="0"/>
          </a:p>
          <a:p>
            <a:pPr lvl="1"/>
            <a:r>
              <a:rPr lang="de-CH" dirty="0"/>
              <a:t>Baubewilligung (ermöglicht Realisierung)</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3</a:t>
            </a:fld>
            <a:endParaRPr lang="de-CH" dirty="0"/>
          </a:p>
        </p:txBody>
      </p:sp>
      <p:pic>
        <p:nvPicPr>
          <p:cNvPr id="8" name="Grafik 7"/>
          <p:cNvPicPr>
            <a:picLocks noChangeAspect="1"/>
          </p:cNvPicPr>
          <p:nvPr/>
        </p:nvPicPr>
        <p:blipFill>
          <a:blip r:embed="rId3"/>
          <a:stretch>
            <a:fillRect/>
          </a:stretch>
        </p:blipFill>
        <p:spPr>
          <a:xfrm>
            <a:off x="8872560" y="836712"/>
            <a:ext cx="2949810" cy="2830414"/>
          </a:xfrm>
          <a:prstGeom prst="rect">
            <a:avLst/>
          </a:prstGeom>
        </p:spPr>
      </p:pic>
      <p:pic>
        <p:nvPicPr>
          <p:cNvPr id="11" name="Grafik 10"/>
          <p:cNvPicPr>
            <a:picLocks noChangeAspect="1"/>
          </p:cNvPicPr>
          <p:nvPr/>
        </p:nvPicPr>
        <p:blipFill>
          <a:blip r:embed="rId4"/>
          <a:stretch>
            <a:fillRect/>
          </a:stretch>
        </p:blipFill>
        <p:spPr>
          <a:xfrm>
            <a:off x="8872560" y="3901978"/>
            <a:ext cx="2920539" cy="2766013"/>
          </a:xfrm>
          <a:prstGeom prst="rect">
            <a:avLst/>
          </a:prstGeom>
        </p:spPr>
      </p:pic>
      <p:sp>
        <p:nvSpPr>
          <p:cNvPr id="12" name="Datumsplatzhalter 11"/>
          <p:cNvSpPr>
            <a:spLocks noGrp="1"/>
          </p:cNvSpPr>
          <p:nvPr>
            <p:ph type="dt" sz="half" idx="10"/>
          </p:nvPr>
        </p:nvSpPr>
        <p:spPr/>
        <p:txBody>
          <a:bodyPr/>
          <a:lstStyle/>
          <a:p>
            <a:r>
              <a:rPr lang="de-CH" dirty="0"/>
              <a:t>15. November 2023</a:t>
            </a:r>
          </a:p>
        </p:txBody>
      </p:sp>
    </p:spTree>
    <p:extLst>
      <p:ext uri="{BB962C8B-B14F-4D97-AF65-F5344CB8AC3E}">
        <p14:creationId xmlns:p14="http://schemas.microsoft.com/office/powerpoint/2010/main" val="166645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Raumplanerisches ABC </a:t>
            </a:r>
            <a:r>
              <a:rPr lang="de-CH" sz="2000" dirty="0"/>
              <a:t>2/2</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10980025" cy="4672731"/>
          </a:xfrm>
        </p:spPr>
        <p:txBody>
          <a:bodyPr/>
          <a:lstStyle/>
          <a:p>
            <a:r>
              <a:rPr lang="de-CH" dirty="0"/>
              <a:t>Planung bildet immer ein Trio (</a:t>
            </a:r>
            <a:r>
              <a:rPr lang="de-CH" u="sng" dirty="0"/>
              <a:t>verbindlich</a:t>
            </a:r>
            <a:r>
              <a:rPr lang="de-CH" dirty="0"/>
              <a:t>, </a:t>
            </a:r>
            <a:r>
              <a:rPr lang="de-CH" i="1" dirty="0"/>
              <a:t>erläuternd</a:t>
            </a:r>
            <a:r>
              <a:rPr lang="de-CH" dirty="0"/>
              <a:t>):</a:t>
            </a:r>
          </a:p>
          <a:p>
            <a:endParaRPr lang="de-CH" dirty="0"/>
          </a:p>
          <a:p>
            <a:r>
              <a:rPr lang="de-CH" b="1" dirty="0"/>
              <a:t>Richtplanung</a:t>
            </a:r>
            <a:r>
              <a:rPr lang="de-CH" dirty="0"/>
              <a:t>: </a:t>
            </a:r>
            <a:r>
              <a:rPr lang="de-CH" u="sng" dirty="0"/>
              <a:t>Richtplan</a:t>
            </a:r>
            <a:r>
              <a:rPr lang="de-CH" dirty="0"/>
              <a:t>, </a:t>
            </a:r>
            <a:r>
              <a:rPr lang="de-CH" u="sng" dirty="0"/>
              <a:t>Richtplantext</a:t>
            </a:r>
            <a:r>
              <a:rPr lang="de-CH" dirty="0"/>
              <a:t>, </a:t>
            </a:r>
            <a:r>
              <a:rPr lang="de-CH" i="1" dirty="0"/>
              <a:t>Erläuterungsbericht</a:t>
            </a:r>
          </a:p>
          <a:p>
            <a:endParaRPr lang="de-CH" dirty="0"/>
          </a:p>
          <a:p>
            <a:r>
              <a:rPr lang="de-CH" b="1" dirty="0"/>
              <a:t>Nutzungsplanung</a:t>
            </a:r>
            <a:r>
              <a:rPr lang="de-CH" dirty="0"/>
              <a:t> (baurechtliche Grundordnung):</a:t>
            </a:r>
            <a:br>
              <a:rPr lang="de-CH" dirty="0"/>
            </a:br>
            <a:r>
              <a:rPr lang="de-CH" u="sng" dirty="0"/>
              <a:t>Zonenplan</a:t>
            </a:r>
            <a:r>
              <a:rPr lang="de-CH" dirty="0"/>
              <a:t>, </a:t>
            </a:r>
            <a:r>
              <a:rPr lang="de-CH" u="sng" dirty="0"/>
              <a:t>Baureglement</a:t>
            </a:r>
            <a:r>
              <a:rPr lang="de-CH" dirty="0"/>
              <a:t>, </a:t>
            </a:r>
            <a:r>
              <a:rPr lang="de-CH" i="1" dirty="0"/>
              <a:t>Erläuterungsbericht</a:t>
            </a:r>
          </a:p>
          <a:p>
            <a:endParaRPr lang="de-CH" dirty="0"/>
          </a:p>
          <a:p>
            <a:r>
              <a:rPr lang="de-CH" b="1" dirty="0"/>
              <a:t>Überbauungsordnung</a:t>
            </a:r>
            <a:r>
              <a:rPr lang="de-CH" dirty="0"/>
              <a:t> (Sonder-Nutzungsplanung):</a:t>
            </a:r>
            <a:br>
              <a:rPr lang="de-CH" dirty="0"/>
            </a:br>
            <a:r>
              <a:rPr lang="de-CH" u="sng" dirty="0"/>
              <a:t>Überbauungsplan</a:t>
            </a:r>
            <a:r>
              <a:rPr lang="de-CH" dirty="0"/>
              <a:t>, </a:t>
            </a:r>
            <a:r>
              <a:rPr lang="de-CH" u="sng" dirty="0"/>
              <a:t>Überbauungsvorschriften</a:t>
            </a:r>
            <a:r>
              <a:rPr lang="de-CH" dirty="0"/>
              <a:t>, </a:t>
            </a:r>
            <a:r>
              <a:rPr lang="de-CH" i="1" dirty="0"/>
              <a:t>Erläuterungsbericht</a:t>
            </a:r>
          </a:p>
          <a:p>
            <a:endParaRPr lang="de-CH" dirty="0"/>
          </a:p>
          <a:p>
            <a:r>
              <a:rPr lang="de-CH" b="1" dirty="0"/>
              <a:t>Baubewilligung</a:t>
            </a:r>
            <a:r>
              <a:rPr lang="de-CH" dirty="0"/>
              <a:t>: </a:t>
            </a:r>
            <a:r>
              <a:rPr lang="de-CH" u="sng" dirty="0"/>
              <a:t>Projektpläne</a:t>
            </a:r>
            <a:r>
              <a:rPr lang="de-CH" dirty="0"/>
              <a:t>, </a:t>
            </a:r>
            <a:r>
              <a:rPr lang="de-CH" u="sng" dirty="0"/>
              <a:t>Formulare</a:t>
            </a:r>
            <a:r>
              <a:rPr lang="de-CH" dirty="0"/>
              <a:t>, </a:t>
            </a:r>
            <a:r>
              <a:rPr lang="de-CH" i="1" dirty="0"/>
              <a:t>Technischer Bericht</a:t>
            </a:r>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
        <p:nvSpPr>
          <p:cNvPr id="8" name="Datumsplatzhalter 7"/>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1297634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Was braucht es für die Realisierung?</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850088" cy="4672731"/>
          </a:xfrm>
        </p:spPr>
        <p:txBody>
          <a:bodyPr/>
          <a:lstStyle/>
          <a:p>
            <a:r>
              <a:rPr lang="de-CH" dirty="0"/>
              <a:t>Die Realisierung von Windenergieanlagen über 30 m erfordert folgende Verfahren:</a:t>
            </a:r>
          </a:p>
          <a:p>
            <a:endParaRPr lang="de-CH" dirty="0"/>
          </a:p>
          <a:p>
            <a:pPr lvl="1"/>
            <a:r>
              <a:rPr lang="de-CH" dirty="0"/>
              <a:t>Windenergieprüfräume: Kantonaler Richtplan C21</a:t>
            </a:r>
          </a:p>
          <a:p>
            <a:pPr lvl="1"/>
            <a:endParaRPr lang="de-CH" dirty="0"/>
          </a:p>
          <a:p>
            <a:pPr lvl="1"/>
            <a:r>
              <a:rPr lang="de-CH" dirty="0"/>
              <a:t>Windenergiegebiete: Regionale Richtplanungen</a:t>
            </a:r>
          </a:p>
          <a:p>
            <a:pPr lvl="1"/>
            <a:endParaRPr lang="de-CH" dirty="0"/>
          </a:p>
          <a:p>
            <a:pPr lvl="1"/>
            <a:r>
              <a:rPr lang="de-CH" dirty="0"/>
              <a:t>Windenergiestandorte: Überbauungsordnung (Kommunale Nutzungsplanung)</a:t>
            </a:r>
          </a:p>
          <a:p>
            <a:pPr lvl="1"/>
            <a:endParaRPr lang="de-CH" dirty="0"/>
          </a:p>
          <a:p>
            <a:pPr lvl="1"/>
            <a:r>
              <a:rPr lang="de-CH" dirty="0"/>
              <a:t>Windenergieanlage: Baubewilligungsverfahren</a:t>
            </a:r>
          </a:p>
          <a:p>
            <a:pPr lvl="2"/>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5</a:t>
            </a:fld>
            <a:endParaRPr lang="de-CH" dirty="0"/>
          </a:p>
        </p:txBody>
      </p:sp>
      <p:pic>
        <p:nvPicPr>
          <p:cNvPr id="9" name="Grafik 8"/>
          <p:cNvPicPr>
            <a:picLocks noChangeAspect="1"/>
          </p:cNvPicPr>
          <p:nvPr/>
        </p:nvPicPr>
        <p:blipFill>
          <a:blip r:embed="rId3"/>
          <a:stretch>
            <a:fillRect/>
          </a:stretch>
        </p:blipFill>
        <p:spPr>
          <a:xfrm>
            <a:off x="8798379" y="1071564"/>
            <a:ext cx="3019846" cy="5544324"/>
          </a:xfrm>
          <a:prstGeom prst="rect">
            <a:avLst/>
          </a:prstGeom>
        </p:spPr>
      </p:pic>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392939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Kantonaler Richtplan</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46296" y="5301208"/>
            <a:ext cx="10650304" cy="1016794"/>
          </a:xfrm>
        </p:spPr>
        <p:txBody>
          <a:bodyPr/>
          <a:lstStyle/>
          <a:p>
            <a:r>
              <a:rPr lang="de-CH" b="1" dirty="0"/>
              <a:t>Kantonaler Windenergieprüfraum</a:t>
            </a:r>
            <a:r>
              <a:rPr lang="de-CH" dirty="0"/>
              <a:t>:</a:t>
            </a:r>
            <a:r>
              <a:rPr lang="de-CH" b="1" dirty="0"/>
              <a:t> </a:t>
            </a:r>
            <a:r>
              <a:rPr lang="de-CH" dirty="0"/>
              <a:t>P8 Frienisberg Ost</a:t>
            </a:r>
          </a:p>
          <a:p>
            <a:r>
              <a:rPr lang="de-CH" dirty="0"/>
              <a:t>(Diemerswil, Kirchlindach, Meikirch, Wohlen, Schüpfen)</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6</a:t>
            </a:fld>
            <a:endParaRPr lang="de-CH" dirty="0"/>
          </a:p>
        </p:txBody>
      </p:sp>
      <p:pic>
        <p:nvPicPr>
          <p:cNvPr id="10" name="Grafik 9"/>
          <p:cNvPicPr>
            <a:picLocks noChangeAspect="1"/>
          </p:cNvPicPr>
          <p:nvPr/>
        </p:nvPicPr>
        <p:blipFill>
          <a:blip r:embed="rId3"/>
          <a:stretch>
            <a:fillRect/>
          </a:stretch>
        </p:blipFill>
        <p:spPr>
          <a:xfrm>
            <a:off x="838200" y="1852612"/>
            <a:ext cx="6409928" cy="2676243"/>
          </a:xfrm>
          <a:prstGeom prst="rect">
            <a:avLst/>
          </a:prstGeom>
        </p:spPr>
      </p:pic>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210569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Regionaler Richtplan Regionalkonferenz Bern-Mittelland</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5591944" y="1852613"/>
            <a:ext cx="6226281" cy="4672731"/>
          </a:xfrm>
        </p:spPr>
        <p:txBody>
          <a:bodyPr/>
          <a:lstStyle/>
          <a:p>
            <a:r>
              <a:rPr lang="de-CH" dirty="0"/>
              <a:t>R4 </a:t>
            </a:r>
            <a:r>
              <a:rPr lang="de-CH" b="1" dirty="0"/>
              <a:t>Regionales Windenergiegebiet </a:t>
            </a:r>
            <a:r>
              <a:rPr lang="de-CH" dirty="0"/>
              <a:t>Lindechwald-Kohlholz</a:t>
            </a:r>
          </a:p>
          <a:p>
            <a:r>
              <a:rPr lang="de-CH" dirty="0"/>
              <a:t>(Diemerswil, Kirchlindach, Meikirch, Münchenbuchsee)</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9" name="Grafik 8"/>
          <p:cNvPicPr>
            <a:picLocks noChangeAspect="1"/>
          </p:cNvPicPr>
          <p:nvPr/>
        </p:nvPicPr>
        <p:blipFill>
          <a:blip r:embed="rId3"/>
          <a:stretch>
            <a:fillRect/>
          </a:stretch>
        </p:blipFill>
        <p:spPr>
          <a:xfrm>
            <a:off x="838200" y="1774053"/>
            <a:ext cx="4286848" cy="4829849"/>
          </a:xfrm>
          <a:prstGeom prst="rect">
            <a:avLst/>
          </a:prstGeom>
        </p:spPr>
      </p:pic>
      <p:sp>
        <p:nvSpPr>
          <p:cNvPr id="7" name="Datumsplatzhalter 6"/>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135991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Wie wurde geplant? </a:t>
            </a:r>
            <a:r>
              <a:rPr lang="de-CH" sz="2000" dirty="0"/>
              <a:t>1/3</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dirty="0"/>
              <a:t>Zusammensetzung der regionalen Begleitgruppe:</a:t>
            </a:r>
          </a:p>
          <a:p>
            <a:r>
              <a:rPr lang="de-CH" dirty="0"/>
              <a:t>Kanton, Gemeinde (Neuenegg), Naturpark Gantrisch, Pro Natura Bern, Suisse Eole</a:t>
            </a:r>
          </a:p>
          <a:p>
            <a:endParaRPr lang="de-CH" dirty="0"/>
          </a:p>
          <a:p>
            <a:r>
              <a:rPr lang="de-CH" dirty="0"/>
              <a:t>Vorgehen der Begleitgruppe:</a:t>
            </a:r>
          </a:p>
          <a:p>
            <a:pPr lvl="1"/>
            <a:r>
              <a:rPr lang="de-CH" dirty="0"/>
              <a:t>Potenzial- und Ausschlussgebiete</a:t>
            </a:r>
          </a:p>
          <a:p>
            <a:pPr lvl="1"/>
            <a:r>
              <a:rPr lang="de-CH" dirty="0"/>
              <a:t>Begehung der Prüfräume</a:t>
            </a:r>
          </a:p>
          <a:p>
            <a:pPr lvl="1"/>
            <a:r>
              <a:rPr lang="de-CH" dirty="0"/>
              <a:t>Raumplanerische Interesseabwägung</a:t>
            </a:r>
          </a:p>
          <a:p>
            <a:endParaRPr lang="de-CH" dirty="0"/>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7" name="Grafik 6"/>
          <p:cNvPicPr>
            <a:picLocks noChangeAspect="1"/>
          </p:cNvPicPr>
          <p:nvPr/>
        </p:nvPicPr>
        <p:blipFill>
          <a:blip r:embed="rId3"/>
          <a:stretch>
            <a:fillRect/>
          </a:stretch>
        </p:blipFill>
        <p:spPr>
          <a:xfrm>
            <a:off x="8883208" y="1082221"/>
            <a:ext cx="2935017" cy="5443123"/>
          </a:xfrm>
          <a:prstGeom prst="rect">
            <a:avLst/>
          </a:prstGeom>
        </p:spPr>
      </p:pic>
      <p:sp>
        <p:nvSpPr>
          <p:cNvPr id="8" name="Datumsplatzhalter 7"/>
          <p:cNvSpPr>
            <a:spLocks noGrp="1"/>
          </p:cNvSpPr>
          <p:nvPr>
            <p:ph type="dt" sz="half" idx="10"/>
          </p:nvPr>
        </p:nvSpPr>
        <p:spPr/>
        <p:txBody>
          <a:bodyPr/>
          <a:lstStyle/>
          <a:p>
            <a:r>
              <a:rPr lang="de-CH" dirty="0"/>
              <a:t>15. November 2023</a:t>
            </a:r>
          </a:p>
        </p:txBody>
      </p:sp>
    </p:spTree>
    <p:extLst>
      <p:ext uri="{BB962C8B-B14F-4D97-AF65-F5344CB8AC3E}">
        <p14:creationId xmlns:p14="http://schemas.microsoft.com/office/powerpoint/2010/main" val="260902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EFE11-A4A3-4C0D-9B15-68F68DE8835B}"/>
              </a:ext>
            </a:extLst>
          </p:cNvPr>
          <p:cNvSpPr>
            <a:spLocks noGrp="1"/>
          </p:cNvSpPr>
          <p:nvPr>
            <p:ph type="title"/>
          </p:nvPr>
        </p:nvSpPr>
        <p:spPr/>
        <p:txBody>
          <a:bodyPr/>
          <a:lstStyle/>
          <a:p>
            <a:r>
              <a:rPr lang="de-CH" dirty="0"/>
              <a:t>Wie wurde geplant? </a:t>
            </a:r>
            <a:r>
              <a:rPr lang="de-CH" sz="2000" dirty="0"/>
              <a:t>2/3</a:t>
            </a:r>
            <a:r>
              <a:rPr lang="de-CH" dirty="0"/>
              <a:t> </a:t>
            </a:r>
          </a:p>
        </p:txBody>
      </p:sp>
      <p:sp>
        <p:nvSpPr>
          <p:cNvPr id="3" name="Inhaltsplatzhalter 2">
            <a:extLst>
              <a:ext uri="{FF2B5EF4-FFF2-40B4-BE49-F238E27FC236}">
                <a16:creationId xmlns:a16="http://schemas.microsoft.com/office/drawing/2014/main" id="{9EAC0313-945E-4B7D-AA50-0A8905F4222C}"/>
              </a:ext>
            </a:extLst>
          </p:cNvPr>
          <p:cNvSpPr>
            <a:spLocks noGrp="1"/>
          </p:cNvSpPr>
          <p:nvPr>
            <p:ph idx="1"/>
          </p:nvPr>
        </p:nvSpPr>
        <p:spPr>
          <a:xfrm>
            <a:off x="838200" y="1852613"/>
            <a:ext cx="7778079" cy="4672731"/>
          </a:xfrm>
        </p:spPr>
        <p:txBody>
          <a:bodyPr/>
          <a:lstStyle/>
          <a:p>
            <a:r>
              <a:rPr lang="de-CH" dirty="0"/>
              <a:t>Potenzialgebiete:</a:t>
            </a:r>
          </a:p>
          <a:p>
            <a:pPr lvl="1"/>
            <a:r>
              <a:rPr lang="de-CH" dirty="0"/>
              <a:t>Berücksichtigung Windangebot</a:t>
            </a:r>
          </a:p>
          <a:p>
            <a:pPr lvl="1"/>
            <a:r>
              <a:rPr lang="de-CH" dirty="0"/>
              <a:t>Umfrage Windenergieprojekte</a:t>
            </a:r>
          </a:p>
          <a:p>
            <a:pPr lvl="1"/>
            <a:endParaRPr lang="de-CH" dirty="0"/>
          </a:p>
          <a:p>
            <a:r>
              <a:rPr lang="de-CH" dirty="0"/>
              <a:t>Ausschlussgebiete (Vorbehaltskritierien):</a:t>
            </a:r>
          </a:p>
          <a:p>
            <a:pPr lvl="1"/>
            <a:r>
              <a:rPr lang="de-CH" dirty="0"/>
              <a:t>Bauzone inkl. minimaler Puffer von 300 m</a:t>
            </a:r>
          </a:p>
          <a:p>
            <a:pPr lvl="1"/>
            <a:r>
              <a:rPr lang="de-CH" dirty="0"/>
              <a:t>Bundesinventar Amphibienlaichgebiete</a:t>
            </a:r>
          </a:p>
          <a:p>
            <a:pPr lvl="1"/>
            <a:r>
              <a:rPr lang="de-CH" dirty="0"/>
              <a:t>Waldreservate</a:t>
            </a:r>
          </a:p>
          <a:p>
            <a:pPr lvl="1"/>
            <a:r>
              <a:rPr lang="de-CH" dirty="0"/>
              <a:t>Geschützte Ortsbilder</a:t>
            </a:r>
          </a:p>
          <a:p>
            <a:pPr lvl="1"/>
            <a:r>
              <a:rPr lang="de-CH" dirty="0"/>
              <a:t>Brut- und Gastvögel: Konfliktpotenzial sehr gross</a:t>
            </a:r>
          </a:p>
          <a:p>
            <a:pPr lvl="1"/>
            <a:r>
              <a:rPr lang="de-CH" dirty="0"/>
              <a:t>Neue Strassenerschliessung weniger als 1km</a:t>
            </a:r>
          </a:p>
          <a:p>
            <a:endParaRPr lang="de-CH" dirty="0"/>
          </a:p>
        </p:txBody>
      </p:sp>
      <p:sp>
        <p:nvSpPr>
          <p:cNvPr id="6" name="Foliennummernplatzhalter 5">
            <a:extLst>
              <a:ext uri="{FF2B5EF4-FFF2-40B4-BE49-F238E27FC236}">
                <a16:creationId xmlns:a16="http://schemas.microsoft.com/office/drawing/2014/main" id="{56A97AFD-16FE-4EA5-A888-4A84A29DE559}"/>
              </a:ext>
            </a:extLst>
          </p:cNvPr>
          <p:cNvSpPr>
            <a:spLocks noGrp="1"/>
          </p:cNvSpPr>
          <p:nvPr>
            <p:ph type="sldNum" sz="quarter" idx="12"/>
          </p:nvPr>
        </p:nvSpPr>
        <p:spPr/>
        <p:txBody>
          <a:bodyPr/>
          <a:lstStyle/>
          <a:p>
            <a:fld id="{442AD375-037F-43D0-B059-5172DA06796A}" type="slidenum">
              <a:rPr lang="de-CH" smtClean="0"/>
              <a:pPr/>
              <a:t>9</a:t>
            </a:fld>
            <a:endParaRPr lang="de-CH" dirty="0"/>
          </a:p>
        </p:txBody>
      </p:sp>
      <p:pic>
        <p:nvPicPr>
          <p:cNvPr id="8" name="Grafik 7"/>
          <p:cNvPicPr>
            <a:picLocks noChangeAspect="1"/>
          </p:cNvPicPr>
          <p:nvPr/>
        </p:nvPicPr>
        <p:blipFill>
          <a:blip r:embed="rId3"/>
          <a:stretch>
            <a:fillRect/>
          </a:stretch>
        </p:blipFill>
        <p:spPr>
          <a:xfrm>
            <a:off x="8811291" y="1071565"/>
            <a:ext cx="3006934" cy="5309764"/>
          </a:xfrm>
          <a:prstGeom prst="rect">
            <a:avLst/>
          </a:prstGeom>
        </p:spPr>
      </p:pic>
      <p:sp>
        <p:nvSpPr>
          <p:cNvPr id="9" name="Datumsplatzhalter 8"/>
          <p:cNvSpPr>
            <a:spLocks noGrp="1"/>
          </p:cNvSpPr>
          <p:nvPr>
            <p:ph type="dt" sz="half" idx="10"/>
          </p:nvPr>
        </p:nvSpPr>
        <p:spPr>
          <a:xfrm>
            <a:off x="9336360" y="332656"/>
            <a:ext cx="2088232" cy="108000"/>
          </a:xfrm>
        </p:spPr>
        <p:txBody>
          <a:bodyPr/>
          <a:lstStyle/>
          <a:p>
            <a:r>
              <a:rPr lang="de-CH" dirty="0"/>
              <a:t>15. November 2023</a:t>
            </a:r>
          </a:p>
        </p:txBody>
      </p:sp>
    </p:spTree>
    <p:extLst>
      <p:ext uri="{BB962C8B-B14F-4D97-AF65-F5344CB8AC3E}">
        <p14:creationId xmlns:p14="http://schemas.microsoft.com/office/powerpoint/2010/main" val="1945629216"/>
      </p:ext>
    </p:extLst>
  </p:cSld>
  <p:clrMapOvr>
    <a:masterClrMapping/>
  </p:clrMapOvr>
</p:sld>
</file>

<file path=ppt/theme/theme1.xml><?xml version="1.0" encoding="utf-8"?>
<a:theme xmlns:a="http://schemas.openxmlformats.org/drawingml/2006/main" name="Benutzerdefiniertes Design">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EA16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PowerPoint DE.potx" id="{E35E844B-C969-45C1-85DE-B7ED56A30097}" vid="{9CD5C389-EEA3-4CD9-ADDA-01A292F3BE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9BCAE0893BBC4A9AD876968C4137DD" ma:contentTypeVersion="14" ma:contentTypeDescription="Crée un document." ma:contentTypeScope="" ma:versionID="4eb23617bcd2371a6624e22f05892996">
  <xsd:schema xmlns:xsd="http://www.w3.org/2001/XMLSchema" xmlns:xs="http://www.w3.org/2001/XMLSchema" xmlns:p="http://schemas.microsoft.com/office/2006/metadata/properties" xmlns:ns2="a684636a-7948-495c-b443-5c1e85883501" xmlns:ns3="92ca03d0-2a89-443d-841b-b170463a175f" targetNamespace="http://schemas.microsoft.com/office/2006/metadata/properties" ma:root="true" ma:fieldsID="ce3a1d4e42aa6ebdfba0057fdfd35095" ns2:_="" ns3:_="">
    <xsd:import namespace="a684636a-7948-495c-b443-5c1e85883501"/>
    <xsd:import namespace="92ca03d0-2a89-443d-841b-b170463a175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TaxCatchAll" minOccurs="0"/>
                <xsd:element ref="ns2:MediaServiceDateTaken" minOccurs="0"/>
                <xsd:element ref="ns2:MediaServiceGenerationTime" minOccurs="0"/>
                <xsd:element ref="ns2:MediaServiceEventHashCode" minOccurs="0"/>
                <xsd:element ref="ns2:lcf76f155ced4ddcb4097134ff3c332f" minOccurs="0"/>
                <xsd:element ref="ns2:MediaServiceOCR"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4636a-7948-495c-b443-5c1e85883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b8c6724d-9ca8-4fb9-b80d-fe01084ea2b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ca03d0-2a89-443d-841b-b170463a175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2371baec-4b88-4525-96c7-61810a059b9e}" ma:internalName="TaxCatchAll" ma:showField="CatchAllData" ma:web="92ca03d0-2a89-443d-841b-b170463a17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84636a-7948-495c-b443-5c1e85883501">
      <Terms xmlns="http://schemas.microsoft.com/office/infopath/2007/PartnerControls"/>
    </lcf76f155ced4ddcb4097134ff3c332f>
    <TaxCatchAll xmlns="92ca03d0-2a89-443d-841b-b170463a175f" xsi:nil="true"/>
  </documentManagement>
</p:properties>
</file>

<file path=customXml/itemProps1.xml><?xml version="1.0" encoding="utf-8"?>
<ds:datastoreItem xmlns:ds="http://schemas.openxmlformats.org/officeDocument/2006/customXml" ds:itemID="{8C049781-9692-46B5-826B-1BADBE297B69}"/>
</file>

<file path=customXml/itemProps2.xml><?xml version="1.0" encoding="utf-8"?>
<ds:datastoreItem xmlns:ds="http://schemas.openxmlformats.org/officeDocument/2006/customXml" ds:itemID="{E121B798-BED9-4F0F-B8F9-9F735D0659BD}"/>
</file>

<file path=customXml/itemProps3.xml><?xml version="1.0" encoding="utf-8"?>
<ds:datastoreItem xmlns:ds="http://schemas.openxmlformats.org/officeDocument/2006/customXml" ds:itemID="{AB3C4AEE-8143-4F81-9F4C-2B25FFD28E25}"/>
</file>

<file path=docProps/app.xml><?xml version="1.0" encoding="utf-8"?>
<Properties xmlns="http://schemas.openxmlformats.org/officeDocument/2006/extended-properties" xmlns:vt="http://schemas.openxmlformats.org/officeDocument/2006/docPropsVTypes">
  <Template>blank</Template>
  <TotalTime>0</TotalTime>
  <Words>1820</Words>
  <Application>Microsoft Office PowerPoint</Application>
  <PresentationFormat>Grand écran</PresentationFormat>
  <Paragraphs>277</Paragraphs>
  <Slides>22</Slides>
  <Notes>20</Notes>
  <HiddenSlides>1</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22</vt:i4>
      </vt:variant>
    </vt:vector>
  </HeadingPairs>
  <TitlesOfParts>
    <vt:vector size="24" baseType="lpstr">
      <vt:lpstr>Arial</vt:lpstr>
      <vt:lpstr>Benutzerdefiniertes Design</vt:lpstr>
      <vt:lpstr>Windenergie   im Kanton Bern</vt:lpstr>
      <vt:lpstr>Ablauf</vt:lpstr>
      <vt:lpstr>Raumplanerisches ABC 1/2</vt:lpstr>
      <vt:lpstr>Raumplanerisches ABC 2/2</vt:lpstr>
      <vt:lpstr>Was braucht es für die Realisierung?</vt:lpstr>
      <vt:lpstr>Kantonaler Richtplan</vt:lpstr>
      <vt:lpstr>Regionaler Richtplan Regionalkonferenz Bern-Mittelland</vt:lpstr>
      <vt:lpstr>Wie wurde geplant? 1/3</vt:lpstr>
      <vt:lpstr>Wie wurde geplant? 2/3 </vt:lpstr>
      <vt:lpstr>Wie wurde geplant? 3/3</vt:lpstr>
      <vt:lpstr>Ergebnis?</vt:lpstr>
      <vt:lpstr>Regionaler Richtplan Regionalkonferenz Bern-Mittelland</vt:lpstr>
      <vt:lpstr>Kantonaler Richtplan</vt:lpstr>
      <vt:lpstr>Nächster Schritt für Realisierung 1/3</vt:lpstr>
      <vt:lpstr>Nächster Schritt für Realisierung 2/3</vt:lpstr>
      <vt:lpstr>Nächster Schritt für Realisierung 3/3</vt:lpstr>
      <vt:lpstr>Stand Realisierungen Kanton Bern</vt:lpstr>
      <vt:lpstr>Stand regionale Planungen Kanton Bern</vt:lpstr>
      <vt:lpstr>Neuste nationale Vorgaben</vt:lpstr>
      <vt:lpstr>Wohin geht die Reise?</vt:lpstr>
      <vt:lpstr>Abschluss:</vt:lpstr>
      <vt:lpstr>Kontakt</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(maximal 2 Zeilen)</dc:title>
  <dc:creator>Ringgenberg Barbara, DIJ-AGR-KPL</dc:creator>
  <dc:description>V02-2022-06-13</dc:description>
  <cp:lastModifiedBy>Steiner Anaëlle, GBSL Schuelerin</cp:lastModifiedBy>
  <cp:revision>65</cp:revision>
  <cp:lastPrinted>2018-09-06T06:44:02Z</cp:lastPrinted>
  <dcterms:created xsi:type="dcterms:W3CDTF">2023-10-19T14:01:03Z</dcterms:created>
  <dcterms:modified xsi:type="dcterms:W3CDTF">2023-11-12T16:18:26Z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0x010100EE9BCAE0893BBC4A9AD876968C4137DD</vt:lpwstr>
  </property>
</Properties>
</file>